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4" r:id="rId1"/>
  </p:sldMasterIdLst>
  <p:notesMasterIdLst>
    <p:notesMasterId r:id="rId133"/>
  </p:notesMasterIdLst>
  <p:sldIdLst>
    <p:sldId id="256" r:id="rId2"/>
    <p:sldId id="584" r:id="rId3"/>
    <p:sldId id="633" r:id="rId4"/>
    <p:sldId id="655" r:id="rId5"/>
    <p:sldId id="478" r:id="rId6"/>
    <p:sldId id="260" r:id="rId7"/>
    <p:sldId id="575" r:id="rId8"/>
    <p:sldId id="315" r:id="rId9"/>
    <p:sldId id="454" r:id="rId10"/>
    <p:sldId id="668" r:id="rId11"/>
    <p:sldId id="576" r:id="rId12"/>
    <p:sldId id="682" r:id="rId13"/>
    <p:sldId id="679" r:id="rId14"/>
    <p:sldId id="669" r:id="rId15"/>
    <p:sldId id="479" r:id="rId16"/>
    <p:sldId id="659" r:id="rId17"/>
    <p:sldId id="662" r:id="rId18"/>
    <p:sldId id="661" r:id="rId19"/>
    <p:sldId id="663" r:id="rId20"/>
    <p:sldId id="660" r:id="rId21"/>
    <p:sldId id="448" r:id="rId22"/>
    <p:sldId id="577" r:id="rId23"/>
    <p:sldId id="578" r:id="rId24"/>
    <p:sldId id="670" r:id="rId25"/>
    <p:sldId id="439" r:id="rId26"/>
    <p:sldId id="671" r:id="rId27"/>
    <p:sldId id="451" r:id="rId28"/>
    <p:sldId id="445" r:id="rId29"/>
    <p:sldId id="446" r:id="rId30"/>
    <p:sldId id="447" r:id="rId31"/>
    <p:sldId id="452" r:id="rId32"/>
    <p:sldId id="672" r:id="rId33"/>
    <p:sldId id="673" r:id="rId34"/>
    <p:sldId id="664" r:id="rId35"/>
    <p:sldId id="649" r:id="rId36"/>
    <p:sldId id="648" r:id="rId37"/>
    <p:sldId id="646" r:id="rId38"/>
    <p:sldId id="647" r:id="rId39"/>
    <p:sldId id="645" r:id="rId40"/>
    <p:sldId id="644" r:id="rId41"/>
    <p:sldId id="651" r:id="rId42"/>
    <p:sldId id="650" r:id="rId43"/>
    <p:sldId id="458" r:id="rId44"/>
    <p:sldId id="683" r:id="rId45"/>
    <p:sldId id="459" r:id="rId46"/>
    <p:sldId id="460" r:id="rId47"/>
    <p:sldId id="515" r:id="rId48"/>
    <p:sldId id="680" r:id="rId49"/>
    <p:sldId id="684" r:id="rId50"/>
    <p:sldId id="472" r:id="rId51"/>
    <p:sldId id="473" r:id="rId52"/>
    <p:sldId id="474" r:id="rId53"/>
    <p:sldId id="475" r:id="rId54"/>
    <p:sldId id="480" r:id="rId55"/>
    <p:sldId id="654" r:id="rId56"/>
    <p:sldId id="546" r:id="rId57"/>
    <p:sldId id="547" r:id="rId58"/>
    <p:sldId id="548" r:id="rId59"/>
    <p:sldId id="493" r:id="rId60"/>
    <p:sldId id="525" r:id="rId61"/>
    <p:sldId id="527" r:id="rId62"/>
    <p:sldId id="528" r:id="rId63"/>
    <p:sldId id="529" r:id="rId64"/>
    <p:sldId id="538" r:id="rId65"/>
    <p:sldId id="532" r:id="rId66"/>
    <p:sldId id="533" r:id="rId67"/>
    <p:sldId id="534" r:id="rId68"/>
    <p:sldId id="535" r:id="rId69"/>
    <p:sldId id="536" r:id="rId70"/>
    <p:sldId id="537" r:id="rId71"/>
    <p:sldId id="520" r:id="rId72"/>
    <p:sldId id="549" r:id="rId73"/>
    <p:sldId id="545" r:id="rId74"/>
    <p:sldId id="635" r:id="rId75"/>
    <p:sldId id="636" r:id="rId76"/>
    <p:sldId id="637" r:id="rId77"/>
    <p:sldId id="632" r:id="rId78"/>
    <p:sldId id="489" r:id="rId79"/>
    <p:sldId id="491" r:id="rId80"/>
    <p:sldId id="492" r:id="rId81"/>
    <p:sldId id="579" r:id="rId82"/>
    <p:sldId id="521" r:id="rId83"/>
    <p:sldId id="522" r:id="rId84"/>
    <p:sldId id="524" r:id="rId85"/>
    <p:sldId id="523" r:id="rId86"/>
    <p:sldId id="552" r:id="rId87"/>
    <p:sldId id="652" r:id="rId88"/>
    <p:sldId id="556" r:id="rId89"/>
    <p:sldId id="557" r:id="rId90"/>
    <p:sldId id="558" r:id="rId91"/>
    <p:sldId id="559" r:id="rId92"/>
    <p:sldId id="560" r:id="rId93"/>
    <p:sldId id="653" r:id="rId94"/>
    <p:sldId id="561" r:id="rId95"/>
    <p:sldId id="562" r:id="rId96"/>
    <p:sldId id="563" r:id="rId97"/>
    <p:sldId id="567" r:id="rId98"/>
    <p:sldId id="564" r:id="rId99"/>
    <p:sldId id="568" r:id="rId100"/>
    <p:sldId id="565" r:id="rId101"/>
    <p:sldId id="569" r:id="rId102"/>
    <p:sldId id="566" r:id="rId103"/>
    <p:sldId id="570" r:id="rId104"/>
    <p:sldId id="571" r:id="rId105"/>
    <p:sldId id="572" r:id="rId106"/>
    <p:sldId id="573" r:id="rId107"/>
    <p:sldId id="574" r:id="rId108"/>
    <p:sldId id="481" r:id="rId109"/>
    <p:sldId id="593" r:id="rId110"/>
    <p:sldId id="696" r:id="rId111"/>
    <p:sldId id="625" r:id="rId112"/>
    <p:sldId id="685" r:id="rId113"/>
    <p:sldId id="686" r:id="rId114"/>
    <p:sldId id="687" r:id="rId115"/>
    <p:sldId id="688" r:id="rId116"/>
    <p:sldId id="689" r:id="rId117"/>
    <p:sldId id="692" r:id="rId118"/>
    <p:sldId id="693" r:id="rId119"/>
    <p:sldId id="690" r:id="rId120"/>
    <p:sldId id="691" r:id="rId121"/>
    <p:sldId id="612" r:id="rId122"/>
    <p:sldId id="695" r:id="rId123"/>
    <p:sldId id="694" r:id="rId124"/>
    <p:sldId id="613" r:id="rId125"/>
    <p:sldId id="618" r:id="rId126"/>
    <p:sldId id="619" r:id="rId127"/>
    <p:sldId id="622" r:id="rId128"/>
    <p:sldId id="623" r:id="rId129"/>
    <p:sldId id="629" r:id="rId130"/>
    <p:sldId id="630" r:id="rId131"/>
    <p:sldId id="631" r:id="rId1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2"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8888"/>
    <a:srgbClr val="F22F0E"/>
    <a:srgbClr val="0D785F"/>
    <a:srgbClr val="A49FAD"/>
    <a:srgbClr val="E1BD6C"/>
    <a:srgbClr val="848AF8"/>
    <a:srgbClr val="79D7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92"/>
    <p:restoredTop sz="78691"/>
  </p:normalViewPr>
  <p:slideViewPr>
    <p:cSldViewPr snapToGrid="0" snapToObjects="1" showGuides="1">
      <p:cViewPr>
        <p:scale>
          <a:sx n="60" d="100"/>
          <a:sy n="60" d="100"/>
        </p:scale>
        <p:origin x="808" y="680"/>
      </p:cViewPr>
      <p:guideLst>
        <p:guide orient="horz" pos="2112"/>
        <p:guide pos="3864"/>
      </p:guideLst>
    </p:cSldViewPr>
  </p:slid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ABF7EC-22FA-B246-9ED2-6EB08C8ABC53}" type="datetimeFigureOut">
              <a:rPr lang="en-US" smtClean="0"/>
              <a:t>3/6/18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D3987A-74E1-BA49-8B8E-2391856A87A9}" type="slidenum">
              <a:rPr lang="en-US" smtClean="0"/>
              <a:t>‹#›</a:t>
            </a:fld>
            <a:endParaRPr lang="en-US"/>
          </a:p>
        </p:txBody>
      </p:sp>
    </p:spTree>
    <p:extLst>
      <p:ext uri="{BB962C8B-B14F-4D97-AF65-F5344CB8AC3E}">
        <p14:creationId xmlns:p14="http://schemas.microsoft.com/office/powerpoint/2010/main" val="889380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Committee, Robert, Frank, Cindy, and Peter</a:t>
            </a:r>
          </a:p>
          <a:p>
            <a:r>
              <a:rPr lang="en-US" dirty="0"/>
              <a:t>Students </a:t>
            </a:r>
          </a:p>
          <a:p>
            <a:r>
              <a:rPr lang="en-US" dirty="0"/>
              <a:t>Family</a:t>
            </a:r>
          </a:p>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2</a:t>
            </a:fld>
            <a:endParaRPr lang="en-US"/>
          </a:p>
        </p:txBody>
      </p:sp>
    </p:spTree>
    <p:extLst>
      <p:ext uri="{BB962C8B-B14F-4D97-AF65-F5344CB8AC3E}">
        <p14:creationId xmlns:p14="http://schemas.microsoft.com/office/powerpoint/2010/main" val="3928258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incorporate these weights to estimate the treatment effect</a:t>
            </a:r>
          </a:p>
          <a:p>
            <a:r>
              <a:rPr lang="en-US" dirty="0"/>
              <a:t>- Consistent estimator if the propensity score is correct</a:t>
            </a:r>
          </a:p>
        </p:txBody>
      </p:sp>
      <p:sp>
        <p:nvSpPr>
          <p:cNvPr id="4" name="Slide Number Placeholder 3"/>
          <p:cNvSpPr>
            <a:spLocks noGrp="1"/>
          </p:cNvSpPr>
          <p:nvPr>
            <p:ph type="sldNum" sz="quarter" idx="10"/>
          </p:nvPr>
        </p:nvSpPr>
        <p:spPr/>
        <p:txBody>
          <a:bodyPr/>
          <a:lstStyle/>
          <a:p>
            <a:fld id="{DAD3987A-74E1-BA49-8B8E-2391856A87A9}" type="slidenum">
              <a:rPr lang="en-US" smtClean="0"/>
              <a:t>12</a:t>
            </a:fld>
            <a:endParaRPr lang="en-US"/>
          </a:p>
        </p:txBody>
      </p:sp>
    </p:spTree>
    <p:extLst>
      <p:ext uri="{BB962C8B-B14F-4D97-AF65-F5344CB8AC3E}">
        <p14:creationId xmlns:p14="http://schemas.microsoft.com/office/powerpoint/2010/main" val="3956157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Consistent if either the propensity score model is correct or outcome </a:t>
            </a:r>
          </a:p>
        </p:txBody>
      </p:sp>
      <p:sp>
        <p:nvSpPr>
          <p:cNvPr id="4" name="Slide Number Placeholder 3"/>
          <p:cNvSpPr>
            <a:spLocks noGrp="1"/>
          </p:cNvSpPr>
          <p:nvPr>
            <p:ph type="sldNum" sz="quarter" idx="10"/>
          </p:nvPr>
        </p:nvSpPr>
        <p:spPr/>
        <p:txBody>
          <a:bodyPr/>
          <a:lstStyle/>
          <a:p>
            <a:fld id="{DAD3987A-74E1-BA49-8B8E-2391856A87A9}" type="slidenum">
              <a:rPr lang="en-US" smtClean="0"/>
              <a:t>13</a:t>
            </a:fld>
            <a:endParaRPr lang="en-US"/>
          </a:p>
        </p:txBody>
      </p:sp>
    </p:spTree>
    <p:extLst>
      <p:ext uri="{BB962C8B-B14F-4D97-AF65-F5344CB8AC3E}">
        <p14:creationId xmlns:p14="http://schemas.microsoft.com/office/powerpoint/2010/main" val="18213681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6.30 </a:t>
            </a:r>
            <a:r>
              <a:rPr lang="en-US" dirty="0" err="1"/>
              <a:t>mintues</a:t>
            </a: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14</a:t>
            </a:fld>
            <a:endParaRPr lang="en-US"/>
          </a:p>
        </p:txBody>
      </p:sp>
    </p:spTree>
    <p:extLst>
      <p:ext uri="{BB962C8B-B14F-4D97-AF65-F5344CB8AC3E}">
        <p14:creationId xmlns:p14="http://schemas.microsoft.com/office/powerpoint/2010/main" val="2937684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is one of the seminal papers that made us think that weighting is inherently flawed. We’re going to show that it is not inherently flawed, </a:t>
            </a:r>
          </a:p>
        </p:txBody>
      </p:sp>
      <p:sp>
        <p:nvSpPr>
          <p:cNvPr id="4" name="Slide Number Placeholder 3"/>
          <p:cNvSpPr>
            <a:spLocks noGrp="1"/>
          </p:cNvSpPr>
          <p:nvPr>
            <p:ph type="sldNum" sz="quarter" idx="10"/>
          </p:nvPr>
        </p:nvSpPr>
        <p:spPr/>
        <p:txBody>
          <a:bodyPr/>
          <a:lstStyle/>
          <a:p>
            <a:fld id="{DAD3987A-74E1-BA49-8B8E-2391856A87A9}" type="slidenum">
              <a:rPr lang="en-US" smtClean="0"/>
              <a:t>16</a:t>
            </a:fld>
            <a:endParaRPr lang="en-US"/>
          </a:p>
        </p:txBody>
      </p:sp>
    </p:spTree>
    <p:extLst>
      <p:ext uri="{BB962C8B-B14F-4D97-AF65-F5344CB8AC3E}">
        <p14:creationId xmlns:p14="http://schemas.microsoft.com/office/powerpoint/2010/main" val="1429276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focus on the example where what they do is the doubly robust estimator</a:t>
            </a:r>
          </a:p>
        </p:txBody>
      </p:sp>
      <p:sp>
        <p:nvSpPr>
          <p:cNvPr id="4" name="Slide Number Placeholder 3"/>
          <p:cNvSpPr>
            <a:spLocks noGrp="1"/>
          </p:cNvSpPr>
          <p:nvPr>
            <p:ph type="sldNum" sz="quarter" idx="10"/>
          </p:nvPr>
        </p:nvSpPr>
        <p:spPr/>
        <p:txBody>
          <a:bodyPr/>
          <a:lstStyle/>
          <a:p>
            <a:fld id="{DAD3987A-74E1-BA49-8B8E-2391856A87A9}" type="slidenum">
              <a:rPr lang="en-US" smtClean="0"/>
              <a:t>17</a:t>
            </a:fld>
            <a:endParaRPr lang="en-US"/>
          </a:p>
        </p:txBody>
      </p:sp>
    </p:spTree>
    <p:extLst>
      <p:ext uri="{BB962C8B-B14F-4D97-AF65-F5344CB8AC3E}">
        <p14:creationId xmlns:p14="http://schemas.microsoft.com/office/powerpoint/2010/main" val="1459686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known to be unstable because the weights can range from 0 to infinity</a:t>
            </a:r>
          </a:p>
        </p:txBody>
      </p:sp>
      <p:sp>
        <p:nvSpPr>
          <p:cNvPr id="4" name="Slide Number Placeholder 3"/>
          <p:cNvSpPr>
            <a:spLocks noGrp="1"/>
          </p:cNvSpPr>
          <p:nvPr>
            <p:ph type="sldNum" sz="quarter" idx="10"/>
          </p:nvPr>
        </p:nvSpPr>
        <p:spPr/>
        <p:txBody>
          <a:bodyPr/>
          <a:lstStyle/>
          <a:p>
            <a:fld id="{DAD3987A-74E1-BA49-8B8E-2391856A87A9}" type="slidenum">
              <a:rPr lang="en-US" smtClean="0"/>
              <a:t>19</a:t>
            </a:fld>
            <a:endParaRPr lang="en-US"/>
          </a:p>
        </p:txBody>
      </p:sp>
    </p:spTree>
    <p:extLst>
      <p:ext uri="{BB962C8B-B14F-4D97-AF65-F5344CB8AC3E}">
        <p14:creationId xmlns:p14="http://schemas.microsoft.com/office/powerpoint/2010/main" val="3417213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are intentionally creating a setup that is seemingly friendly to weighting to show that it fails even when it should have been working great</a:t>
            </a:r>
          </a:p>
        </p:txBody>
      </p:sp>
      <p:sp>
        <p:nvSpPr>
          <p:cNvPr id="4" name="Slide Number Placeholder 3"/>
          <p:cNvSpPr>
            <a:spLocks noGrp="1"/>
          </p:cNvSpPr>
          <p:nvPr>
            <p:ph type="sldNum" sz="quarter" idx="10"/>
          </p:nvPr>
        </p:nvSpPr>
        <p:spPr/>
        <p:txBody>
          <a:bodyPr/>
          <a:lstStyle/>
          <a:p>
            <a:fld id="{DAD3987A-74E1-BA49-8B8E-2391856A87A9}" type="slidenum">
              <a:rPr lang="en-US" smtClean="0"/>
              <a:t>20</a:t>
            </a:fld>
            <a:endParaRPr lang="en-US"/>
          </a:p>
        </p:txBody>
      </p:sp>
    </p:spTree>
    <p:extLst>
      <p:ext uri="{BB962C8B-B14F-4D97-AF65-F5344CB8AC3E}">
        <p14:creationId xmlns:p14="http://schemas.microsoft.com/office/powerpoint/2010/main" val="1328978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21</a:t>
            </a:fld>
            <a:endParaRPr lang="en-US"/>
          </a:p>
        </p:txBody>
      </p:sp>
    </p:spTree>
    <p:extLst>
      <p:ext uri="{BB962C8B-B14F-4D97-AF65-F5344CB8AC3E}">
        <p14:creationId xmlns:p14="http://schemas.microsoft.com/office/powerpoint/2010/main" val="22443610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22</a:t>
            </a:fld>
            <a:endParaRPr lang="en-US"/>
          </a:p>
        </p:txBody>
      </p:sp>
    </p:spTree>
    <p:extLst>
      <p:ext uri="{BB962C8B-B14F-4D97-AF65-F5344CB8AC3E}">
        <p14:creationId xmlns:p14="http://schemas.microsoft.com/office/powerpoint/2010/main" val="14719850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23</a:t>
            </a:fld>
            <a:endParaRPr lang="en-US"/>
          </a:p>
        </p:txBody>
      </p:sp>
    </p:spTree>
    <p:extLst>
      <p:ext uri="{BB962C8B-B14F-4D97-AF65-F5344CB8AC3E}">
        <p14:creationId xmlns:p14="http://schemas.microsoft.com/office/powerpoint/2010/main" val="3928145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problems that are thought to exist with weighting methods don’t apply to this new form of weighting called ATO weighting, which I am about to define for you – there have been 3 decades of papers demonstrating the ways in which weighting methods can break down, be inefficient, etc.</a:t>
            </a:r>
          </a:p>
          <a:p>
            <a:pPr marL="171450" indent="-171450">
              <a:buFontTx/>
              <a:buChar char="-"/>
            </a:pPr>
            <a:r>
              <a:rPr lang="en-US" dirty="0"/>
              <a:t>We derive a doubly robust form for ATO weights and a large-sample variance estimator</a:t>
            </a:r>
          </a:p>
          <a:p>
            <a:pPr marL="171450" indent="-171450">
              <a:buFontTx/>
              <a:buChar char="-"/>
            </a:pPr>
            <a:r>
              <a:rPr lang="en-US" dirty="0"/>
              <a:t>A remaining valid criticism of DR estimation is what if neither model is correct because I’m missing an unmeasured confounder – what do I do then</a:t>
            </a:r>
          </a:p>
        </p:txBody>
      </p:sp>
      <p:sp>
        <p:nvSpPr>
          <p:cNvPr id="4" name="Slide Number Placeholder 3"/>
          <p:cNvSpPr>
            <a:spLocks noGrp="1"/>
          </p:cNvSpPr>
          <p:nvPr>
            <p:ph type="sldNum" sz="quarter" idx="10"/>
          </p:nvPr>
        </p:nvSpPr>
        <p:spPr/>
        <p:txBody>
          <a:bodyPr/>
          <a:lstStyle/>
          <a:p>
            <a:fld id="{DAD3987A-74E1-BA49-8B8E-2391856A87A9}" type="slidenum">
              <a:rPr lang="en-US" smtClean="0"/>
              <a:t>3</a:t>
            </a:fld>
            <a:endParaRPr lang="en-US"/>
          </a:p>
        </p:txBody>
      </p:sp>
    </p:spTree>
    <p:extLst>
      <p:ext uri="{BB962C8B-B14F-4D97-AF65-F5344CB8AC3E}">
        <p14:creationId xmlns:p14="http://schemas.microsoft.com/office/powerpoint/2010/main" val="28715418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dark portion, the grey, are the propensity scores the top part of the mirrored histogram is the treated population and the bottom, the upside-down histogram is the control population. Then the green represents the weighted propensity scores for the treated and the blue is the weighted propensity scores for the controls.</a:t>
            </a:r>
          </a:p>
          <a:p>
            <a:endParaRPr lang="en-US" dirty="0"/>
          </a:p>
          <a:p>
            <a:r>
              <a:rPr lang="en-US" dirty="0"/>
              <a:t>Add a legend - maybe don't need all of the hatches</a:t>
            </a:r>
          </a:p>
        </p:txBody>
      </p:sp>
      <p:sp>
        <p:nvSpPr>
          <p:cNvPr id="4" name="Slide Number Placeholder 3"/>
          <p:cNvSpPr>
            <a:spLocks noGrp="1"/>
          </p:cNvSpPr>
          <p:nvPr>
            <p:ph type="sldNum" sz="quarter" idx="10"/>
          </p:nvPr>
        </p:nvSpPr>
        <p:spPr/>
        <p:txBody>
          <a:bodyPr/>
          <a:lstStyle/>
          <a:p>
            <a:fld id="{DAD3987A-74E1-BA49-8B8E-2391856A87A9}" type="slidenum">
              <a:rPr lang="en-US" smtClean="0"/>
              <a:t>25</a:t>
            </a:fld>
            <a:endParaRPr lang="en-US"/>
          </a:p>
        </p:txBody>
      </p:sp>
    </p:spTree>
    <p:extLst>
      <p:ext uri="{BB962C8B-B14F-4D97-AF65-F5344CB8AC3E}">
        <p14:creationId xmlns:p14="http://schemas.microsoft.com/office/powerpoint/2010/main" val="17351976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dark portion, the grey, are the propensity scores the top part of the mirrored histogram is the treated population and the bottom, the upside-down histogram is the control population. Then the green represents the weighted propensity scores for the treated and the blue is the weighted propensity scores for the controls.</a:t>
            </a:r>
          </a:p>
          <a:p>
            <a:r>
              <a:rPr lang="en-US" dirty="0"/>
              <a:t>- Frequency counts for a </a:t>
            </a:r>
            <a:r>
              <a:rPr lang="en-US" dirty="0" err="1"/>
              <a:t>sudo</a:t>
            </a:r>
            <a:r>
              <a:rPr lang="en-US" dirty="0"/>
              <a:t> population based on the weights</a:t>
            </a:r>
          </a:p>
          <a:p>
            <a:r>
              <a:rPr lang="en-US" dirty="0"/>
              <a:t>_click_ This guy at the far end has a propensity score greater than .99, and therefore ends up accounting for 151 people in the </a:t>
            </a:r>
            <a:r>
              <a:rPr lang="en-US" dirty="0" err="1"/>
              <a:t>sudo</a:t>
            </a:r>
            <a:r>
              <a:rPr lang="en-US" dirty="0"/>
              <a:t> cohort</a:t>
            </a:r>
          </a:p>
        </p:txBody>
      </p:sp>
      <p:sp>
        <p:nvSpPr>
          <p:cNvPr id="4" name="Slide Number Placeholder 3"/>
          <p:cNvSpPr>
            <a:spLocks noGrp="1"/>
          </p:cNvSpPr>
          <p:nvPr>
            <p:ph type="sldNum" sz="quarter" idx="10"/>
          </p:nvPr>
        </p:nvSpPr>
        <p:spPr/>
        <p:txBody>
          <a:bodyPr/>
          <a:lstStyle/>
          <a:p>
            <a:fld id="{DAD3987A-74E1-BA49-8B8E-2391856A87A9}" type="slidenum">
              <a:rPr lang="en-US" smtClean="0"/>
              <a:t>26</a:t>
            </a:fld>
            <a:endParaRPr lang="en-US"/>
          </a:p>
        </p:txBody>
      </p:sp>
    </p:spTree>
    <p:extLst>
      <p:ext uri="{BB962C8B-B14F-4D97-AF65-F5344CB8AC3E}">
        <p14:creationId xmlns:p14="http://schemas.microsoft.com/office/powerpoint/2010/main" val="14100807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the ATM depends on some distance measure d to determine whether each participant is deemed “evenly </a:t>
            </a:r>
            <a:r>
              <a:rPr lang="en-US" sz="1200" b="0" i="0" kern="1200" dirty="0" err="1">
                <a:solidFill>
                  <a:schemeClr val="tx1"/>
                </a:solidFill>
                <a:effectLst/>
                <a:latin typeface="+mn-lt"/>
                <a:ea typeface="+mn-ea"/>
                <a:cs typeface="+mn-cs"/>
              </a:rPr>
              <a:t>matchable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Md</a:t>
            </a:r>
            <a:r>
              <a:rPr lang="en-US" sz="1200" b="0" i="0" kern="1200" dirty="0">
                <a:solidFill>
                  <a:schemeClr val="tx1"/>
                </a:solidFill>
                <a:effectLst/>
                <a:latin typeface="+mn-lt"/>
                <a:ea typeface="+mn-ea"/>
                <a:cs typeface="+mn-cs"/>
              </a:rPr>
              <a:t>=1. The less prevalent exposure in any region of the covariate space, as defined by d, is </a:t>
            </a:r>
            <a:r>
              <a:rPr lang="en-US" sz="1200" b="0" i="0" kern="1200" dirty="0" err="1">
                <a:solidFill>
                  <a:schemeClr val="tx1"/>
                </a:solidFill>
                <a:effectLst/>
                <a:latin typeface="+mn-lt"/>
                <a:ea typeface="+mn-ea"/>
                <a:cs typeface="+mn-cs"/>
              </a:rPr>
              <a:t>matchable</a:t>
            </a:r>
            <a:r>
              <a:rPr lang="en-US" sz="1200" b="0" i="0" kern="1200" dirty="0">
                <a:solidFill>
                  <a:schemeClr val="tx1"/>
                </a:solidFill>
                <a:effectLst/>
                <a:latin typeface="+mn-lt"/>
                <a:ea typeface="+mn-ea"/>
                <a:cs typeface="+mn-cs"/>
              </a:rPr>
              <a:t> in the sense that they would readily find mates in a 1:1 within-caliper matching without replacement.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a:t>
            </a:r>
            <a:r>
              <a:rPr lang="en-US" sz="1200" b="0" i="0" kern="1200" dirty="0" err="1">
                <a:solidFill>
                  <a:schemeClr val="tx1"/>
                </a:solidFill>
                <a:effectLst/>
                <a:latin typeface="+mn-lt"/>
                <a:ea typeface="+mn-ea"/>
                <a:cs typeface="+mn-cs"/>
              </a:rPr>
              <a:t>estimand</a:t>
            </a:r>
            <a:r>
              <a:rPr lang="en-US" sz="1200" b="0" i="0" kern="1200" dirty="0">
                <a:solidFill>
                  <a:schemeClr val="tx1"/>
                </a:solidFill>
                <a:effectLst/>
                <a:latin typeface="+mn-lt"/>
                <a:ea typeface="+mn-ea"/>
                <a:cs typeface="+mn-cs"/>
              </a:rPr>
              <a:t> was defined by Laurie in her dissertation a last year.</a:t>
            </a:r>
          </a:p>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27</a:t>
            </a:fld>
            <a:endParaRPr lang="en-US"/>
          </a:p>
        </p:txBody>
      </p:sp>
    </p:spTree>
    <p:extLst>
      <p:ext uri="{BB962C8B-B14F-4D97-AF65-F5344CB8AC3E}">
        <p14:creationId xmlns:p14="http://schemas.microsoft.com/office/powerpoint/2010/main" val="24010846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Population: based on the table 1, the exposed and unexposed in the weighted Table 1 will look like each other, but they will look different than the overall cohort – they will look like if you had done a matched cohort (1:1 matching)</a:t>
            </a:r>
          </a:p>
          <a:p>
            <a:endParaRPr lang="en-US" dirty="0"/>
          </a:p>
          <a:p>
            <a:r>
              <a:rPr lang="en-US" dirty="0"/>
              <a:t>This one person now is only representing 1 person in the </a:t>
            </a:r>
            <a:r>
              <a:rPr lang="en-US" dirty="0" err="1"/>
              <a:t>sudo</a:t>
            </a:r>
            <a:r>
              <a:rPr lang="en-US" dirty="0"/>
              <a:t> cohort, meanwhile the 20 treated people right above are each account for 1/20</a:t>
            </a:r>
            <a:r>
              <a:rPr lang="en-US" baseline="30000" dirty="0"/>
              <a:t>th</a:t>
            </a:r>
            <a:r>
              <a:rPr lang="en-US" dirty="0"/>
              <a:t> of a person in the </a:t>
            </a:r>
            <a:r>
              <a:rPr lang="en-US" dirty="0" err="1"/>
              <a:t>sudo</a:t>
            </a:r>
            <a:r>
              <a:rPr lang="en-US" dirty="0"/>
              <a:t> cohort</a:t>
            </a:r>
          </a:p>
        </p:txBody>
      </p:sp>
      <p:sp>
        <p:nvSpPr>
          <p:cNvPr id="4" name="Slide Number Placeholder 3"/>
          <p:cNvSpPr>
            <a:spLocks noGrp="1"/>
          </p:cNvSpPr>
          <p:nvPr>
            <p:ph type="sldNum" sz="quarter" idx="10"/>
          </p:nvPr>
        </p:nvSpPr>
        <p:spPr/>
        <p:txBody>
          <a:bodyPr/>
          <a:lstStyle/>
          <a:p>
            <a:fld id="{DAD3987A-74E1-BA49-8B8E-2391856A87A9}" type="slidenum">
              <a:rPr lang="en-US" smtClean="0"/>
              <a:t>28</a:t>
            </a:fld>
            <a:endParaRPr lang="en-US"/>
          </a:p>
        </p:txBody>
      </p:sp>
    </p:spTree>
    <p:extLst>
      <p:ext uri="{BB962C8B-B14F-4D97-AF65-F5344CB8AC3E}">
        <p14:creationId xmlns:p14="http://schemas.microsoft.com/office/powerpoint/2010/main" val="35969470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29</a:t>
            </a:fld>
            <a:endParaRPr lang="en-US"/>
          </a:p>
        </p:txBody>
      </p:sp>
    </p:spTree>
    <p:extLst>
      <p:ext uri="{BB962C8B-B14F-4D97-AF65-F5344CB8AC3E}">
        <p14:creationId xmlns:p14="http://schemas.microsoft.com/office/powerpoint/2010/main" val="5459229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Population: will look a lot like a Table 1 from a 1:1 matched trial, but shifts a bit to improve the variance</a:t>
            </a:r>
          </a:p>
        </p:txBody>
      </p:sp>
      <p:sp>
        <p:nvSpPr>
          <p:cNvPr id="4" name="Slide Number Placeholder 3"/>
          <p:cNvSpPr>
            <a:spLocks noGrp="1"/>
          </p:cNvSpPr>
          <p:nvPr>
            <p:ph type="sldNum" sz="quarter" idx="10"/>
          </p:nvPr>
        </p:nvSpPr>
        <p:spPr/>
        <p:txBody>
          <a:bodyPr/>
          <a:lstStyle/>
          <a:p>
            <a:fld id="{DAD3987A-74E1-BA49-8B8E-2391856A87A9}" type="slidenum">
              <a:rPr lang="en-US" smtClean="0"/>
              <a:t>30</a:t>
            </a:fld>
            <a:endParaRPr lang="en-US"/>
          </a:p>
        </p:txBody>
      </p:sp>
    </p:spTree>
    <p:extLst>
      <p:ext uri="{BB962C8B-B14F-4D97-AF65-F5344CB8AC3E}">
        <p14:creationId xmlns:p14="http://schemas.microsoft.com/office/powerpoint/2010/main" val="37180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n = 1000, Freedman and </a:t>
            </a:r>
            <a:r>
              <a:rPr lang="en-US" dirty="0" err="1"/>
              <a:t>Berk</a:t>
            </a:r>
            <a:r>
              <a:rPr lang="en-US" dirty="0"/>
              <a:t> report a bias of 0.13 and we replicate this, we observing a bias of 0.14. Even when n is 10,000, the result is still biased. So they of course were correct, these weights do lead to bias in finite samples.</a:t>
            </a:r>
          </a:p>
        </p:txBody>
      </p:sp>
      <p:sp>
        <p:nvSpPr>
          <p:cNvPr id="4" name="Slide Number Placeholder 3"/>
          <p:cNvSpPr>
            <a:spLocks noGrp="1"/>
          </p:cNvSpPr>
          <p:nvPr>
            <p:ph type="sldNum" sz="quarter" idx="10"/>
          </p:nvPr>
        </p:nvSpPr>
        <p:spPr/>
        <p:txBody>
          <a:bodyPr/>
          <a:lstStyle/>
          <a:p>
            <a:fld id="{DAD3987A-74E1-BA49-8B8E-2391856A87A9}" type="slidenum">
              <a:rPr lang="en-US" smtClean="0"/>
              <a:t>44</a:t>
            </a:fld>
            <a:endParaRPr lang="en-US"/>
          </a:p>
        </p:txBody>
      </p:sp>
    </p:spTree>
    <p:extLst>
      <p:ext uri="{BB962C8B-B14F-4D97-AF65-F5344CB8AC3E}">
        <p14:creationId xmlns:p14="http://schemas.microsoft.com/office/powerpoint/2010/main" val="20447860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it turns out to be less of a story about weighting in general, and more of a story about these particular weights.</a:t>
            </a:r>
          </a:p>
        </p:txBody>
      </p:sp>
      <p:sp>
        <p:nvSpPr>
          <p:cNvPr id="4" name="Slide Number Placeholder 3"/>
          <p:cNvSpPr>
            <a:spLocks noGrp="1"/>
          </p:cNvSpPr>
          <p:nvPr>
            <p:ph type="sldNum" sz="quarter" idx="10"/>
          </p:nvPr>
        </p:nvSpPr>
        <p:spPr/>
        <p:txBody>
          <a:bodyPr/>
          <a:lstStyle/>
          <a:p>
            <a:fld id="{DAD3987A-74E1-BA49-8B8E-2391856A87A9}" type="slidenum">
              <a:rPr lang="en-US" smtClean="0"/>
              <a:t>45</a:t>
            </a:fld>
            <a:endParaRPr lang="en-US"/>
          </a:p>
        </p:txBody>
      </p:sp>
    </p:spTree>
    <p:extLst>
      <p:ext uri="{BB962C8B-B14F-4D97-AF65-F5344CB8AC3E}">
        <p14:creationId xmlns:p14="http://schemas.microsoft.com/office/powerpoint/2010/main" val="39777006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replicate what Freedman and </a:t>
            </a:r>
            <a:r>
              <a:rPr lang="en-US" dirty="0" err="1"/>
              <a:t>Berk</a:t>
            </a:r>
            <a:r>
              <a:rPr lang="en-US" dirty="0"/>
              <a:t> show, that this difference in the true standard error of these estimates is 0.12. </a:t>
            </a:r>
          </a:p>
        </p:txBody>
      </p:sp>
      <p:sp>
        <p:nvSpPr>
          <p:cNvPr id="4" name="Slide Number Placeholder 3"/>
          <p:cNvSpPr>
            <a:spLocks noGrp="1"/>
          </p:cNvSpPr>
          <p:nvPr>
            <p:ph type="sldNum" sz="quarter" idx="10"/>
          </p:nvPr>
        </p:nvSpPr>
        <p:spPr/>
        <p:txBody>
          <a:bodyPr/>
          <a:lstStyle/>
          <a:p>
            <a:fld id="{DAD3987A-74E1-BA49-8B8E-2391856A87A9}" type="slidenum">
              <a:rPr lang="en-US" smtClean="0"/>
              <a:t>49</a:t>
            </a:fld>
            <a:endParaRPr lang="en-US"/>
          </a:p>
        </p:txBody>
      </p:sp>
    </p:spTree>
    <p:extLst>
      <p:ext uri="{BB962C8B-B14F-4D97-AF65-F5344CB8AC3E}">
        <p14:creationId xmlns:p14="http://schemas.microsoft.com/office/powerpoint/2010/main" val="3904258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Correct-correct</a:t>
            </a:r>
          </a:p>
          <a:p>
            <a:r>
              <a:rPr lang="en-US" dirty="0"/>
              <a:t>Minimum variance unbiased estimator</a:t>
            </a:r>
          </a:p>
        </p:txBody>
      </p:sp>
      <p:sp>
        <p:nvSpPr>
          <p:cNvPr id="4" name="Slide Number Placeholder 3"/>
          <p:cNvSpPr>
            <a:spLocks noGrp="1"/>
          </p:cNvSpPr>
          <p:nvPr>
            <p:ph type="sldNum" sz="quarter" idx="10"/>
          </p:nvPr>
        </p:nvSpPr>
        <p:spPr/>
        <p:txBody>
          <a:bodyPr/>
          <a:lstStyle/>
          <a:p>
            <a:fld id="{DAD3987A-74E1-BA49-8B8E-2391856A87A9}" type="slidenum">
              <a:rPr lang="en-US" smtClean="0"/>
              <a:t>50</a:t>
            </a:fld>
            <a:endParaRPr lang="en-US"/>
          </a:p>
        </p:txBody>
      </p:sp>
    </p:spTree>
    <p:extLst>
      <p:ext uri="{BB962C8B-B14F-4D97-AF65-F5344CB8AC3E}">
        <p14:creationId xmlns:p14="http://schemas.microsoft.com/office/powerpoint/2010/main" val="682448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5</a:t>
            </a:fld>
            <a:endParaRPr lang="en-US" dirty="0"/>
          </a:p>
        </p:txBody>
      </p:sp>
    </p:spTree>
    <p:extLst>
      <p:ext uri="{BB962C8B-B14F-4D97-AF65-F5344CB8AC3E}">
        <p14:creationId xmlns:p14="http://schemas.microsoft.com/office/powerpoint/2010/main" val="40950074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51</a:t>
            </a:fld>
            <a:endParaRPr lang="en-US"/>
          </a:p>
        </p:txBody>
      </p:sp>
    </p:spTree>
    <p:extLst>
      <p:ext uri="{BB962C8B-B14F-4D97-AF65-F5344CB8AC3E}">
        <p14:creationId xmlns:p14="http://schemas.microsoft.com/office/powerpoint/2010/main" val="18304951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18 minutes</a:t>
            </a:r>
          </a:p>
        </p:txBody>
      </p:sp>
      <p:sp>
        <p:nvSpPr>
          <p:cNvPr id="4" name="Slide Number Placeholder 3"/>
          <p:cNvSpPr>
            <a:spLocks noGrp="1"/>
          </p:cNvSpPr>
          <p:nvPr>
            <p:ph type="sldNum" sz="quarter" idx="10"/>
          </p:nvPr>
        </p:nvSpPr>
        <p:spPr/>
        <p:txBody>
          <a:bodyPr/>
          <a:lstStyle/>
          <a:p>
            <a:fld id="{DAD3987A-74E1-BA49-8B8E-2391856A87A9}" type="slidenum">
              <a:rPr lang="en-US" smtClean="0"/>
              <a:t>53</a:t>
            </a:fld>
            <a:endParaRPr lang="en-US"/>
          </a:p>
        </p:txBody>
      </p:sp>
    </p:spTree>
    <p:extLst>
      <p:ext uri="{BB962C8B-B14F-4D97-AF65-F5344CB8AC3E}">
        <p14:creationId xmlns:p14="http://schemas.microsoft.com/office/powerpoint/2010/main" val="2198744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the derivation itself was pretty straightforward and not that interesting, but the proof of the doubly robust property is really what we’ve done </a:t>
            </a:r>
          </a:p>
        </p:txBody>
      </p:sp>
      <p:sp>
        <p:nvSpPr>
          <p:cNvPr id="4" name="Slide Number Placeholder 3"/>
          <p:cNvSpPr>
            <a:spLocks noGrp="1"/>
          </p:cNvSpPr>
          <p:nvPr>
            <p:ph type="sldNum" sz="quarter" idx="10"/>
          </p:nvPr>
        </p:nvSpPr>
        <p:spPr/>
        <p:txBody>
          <a:bodyPr/>
          <a:lstStyle/>
          <a:p>
            <a:fld id="{DAD3987A-74E1-BA49-8B8E-2391856A87A9}" type="slidenum">
              <a:rPr lang="en-US" smtClean="0"/>
              <a:t>55</a:t>
            </a:fld>
            <a:endParaRPr lang="en-US"/>
          </a:p>
        </p:txBody>
      </p:sp>
    </p:spTree>
    <p:extLst>
      <p:ext uri="{BB962C8B-B14F-4D97-AF65-F5344CB8AC3E}">
        <p14:creationId xmlns:p14="http://schemas.microsoft.com/office/powerpoint/2010/main" val="9496597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Fit a single weighted generalized linear model, with the </a:t>
            </a:r>
            <a:r>
              <a:rPr lang="en-US" dirty="0" err="1"/>
              <a:t>Xs</a:t>
            </a:r>
            <a:r>
              <a:rPr lang="en-US" dirty="0"/>
              <a:t> included – this is commonly what I have seen done in the literature – under the continuous case, using a GLM with a identity link, this is essentially a doubly robust estimator </a:t>
            </a:r>
          </a:p>
          <a:p>
            <a:r>
              <a:rPr lang="en-US" dirty="0"/>
              <a:t>Use a doubly robust estimator where we fit two models, one among the treated and one among the controls and combine them using the weights</a:t>
            </a:r>
          </a:p>
        </p:txBody>
      </p:sp>
      <p:sp>
        <p:nvSpPr>
          <p:cNvPr id="4" name="Slide Number Placeholder 3"/>
          <p:cNvSpPr>
            <a:spLocks noGrp="1"/>
          </p:cNvSpPr>
          <p:nvPr>
            <p:ph type="sldNum" sz="quarter" idx="10"/>
          </p:nvPr>
        </p:nvSpPr>
        <p:spPr/>
        <p:txBody>
          <a:bodyPr/>
          <a:lstStyle/>
          <a:p>
            <a:fld id="{DAD3987A-74E1-BA49-8B8E-2391856A87A9}" type="slidenum">
              <a:rPr lang="en-US" smtClean="0"/>
              <a:t>57</a:t>
            </a:fld>
            <a:endParaRPr lang="en-US"/>
          </a:p>
        </p:txBody>
      </p:sp>
    </p:spTree>
    <p:extLst>
      <p:ext uri="{BB962C8B-B14F-4D97-AF65-F5344CB8AC3E}">
        <p14:creationId xmlns:p14="http://schemas.microsoft.com/office/powerpoint/2010/main" val="20280260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about the variance? Again if we are fitting a single model, we can pull the variances directly from the GLM or we can use robust standard errors, however the robust standard errors from a GLM won’t incorporate the fact that the propensity scores are not fixed. Alternatively, we can use the doubly robust estimator and fit an updated large-sample variance that incorporates the propensity score model</a:t>
            </a:r>
          </a:p>
        </p:txBody>
      </p:sp>
      <p:sp>
        <p:nvSpPr>
          <p:cNvPr id="4" name="Slide Number Placeholder 3"/>
          <p:cNvSpPr>
            <a:spLocks noGrp="1"/>
          </p:cNvSpPr>
          <p:nvPr>
            <p:ph type="sldNum" sz="quarter" idx="10"/>
          </p:nvPr>
        </p:nvSpPr>
        <p:spPr/>
        <p:txBody>
          <a:bodyPr/>
          <a:lstStyle/>
          <a:p>
            <a:fld id="{DAD3987A-74E1-BA49-8B8E-2391856A87A9}" type="slidenum">
              <a:rPr lang="en-US" smtClean="0"/>
              <a:t>58</a:t>
            </a:fld>
            <a:endParaRPr lang="en-US"/>
          </a:p>
        </p:txBody>
      </p:sp>
    </p:spTree>
    <p:extLst>
      <p:ext uri="{BB962C8B-B14F-4D97-AF65-F5344CB8AC3E}">
        <p14:creationId xmlns:p14="http://schemas.microsoft.com/office/powerpoint/2010/main" val="30524424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can write the doubly robust estimator for the ATO in 3 equations, delta 1, delta2 and delta 3</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60</a:t>
            </a:fld>
            <a:endParaRPr lang="en-US"/>
          </a:p>
        </p:txBody>
      </p:sp>
    </p:spTree>
    <p:extLst>
      <p:ext uri="{BB962C8B-B14F-4D97-AF65-F5344CB8AC3E}">
        <p14:creationId xmlns:p14="http://schemas.microsoft.com/office/powerpoint/2010/main" val="41375085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is delta 1</a:t>
            </a:r>
          </a:p>
        </p:txBody>
      </p:sp>
      <p:sp>
        <p:nvSpPr>
          <p:cNvPr id="4" name="Slide Number Placeholder 3"/>
          <p:cNvSpPr>
            <a:spLocks noGrp="1"/>
          </p:cNvSpPr>
          <p:nvPr>
            <p:ph type="sldNum" sz="quarter" idx="10"/>
          </p:nvPr>
        </p:nvSpPr>
        <p:spPr/>
        <p:txBody>
          <a:bodyPr/>
          <a:lstStyle/>
          <a:p>
            <a:fld id="{DAD3987A-74E1-BA49-8B8E-2391856A87A9}" type="slidenum">
              <a:rPr lang="en-US" smtClean="0"/>
              <a:t>61</a:t>
            </a:fld>
            <a:endParaRPr lang="en-US"/>
          </a:p>
        </p:txBody>
      </p:sp>
    </p:spTree>
    <p:extLst>
      <p:ext uri="{BB962C8B-B14F-4D97-AF65-F5344CB8AC3E}">
        <p14:creationId xmlns:p14="http://schemas.microsoft.com/office/powerpoint/2010/main" val="36521632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will be weighted by 1 minus the propensity score for the treated</a:t>
            </a:r>
          </a:p>
        </p:txBody>
      </p:sp>
      <p:sp>
        <p:nvSpPr>
          <p:cNvPr id="4" name="Slide Number Placeholder 3"/>
          <p:cNvSpPr>
            <a:spLocks noGrp="1"/>
          </p:cNvSpPr>
          <p:nvPr>
            <p:ph type="sldNum" sz="quarter" idx="10"/>
          </p:nvPr>
        </p:nvSpPr>
        <p:spPr/>
        <p:txBody>
          <a:bodyPr/>
          <a:lstStyle/>
          <a:p>
            <a:fld id="{DAD3987A-74E1-BA49-8B8E-2391856A87A9}" type="slidenum">
              <a:rPr lang="en-US" smtClean="0"/>
              <a:t>62</a:t>
            </a:fld>
            <a:endParaRPr lang="en-US"/>
          </a:p>
        </p:txBody>
      </p:sp>
    </p:spTree>
    <p:extLst>
      <p:ext uri="{BB962C8B-B14F-4D97-AF65-F5344CB8AC3E}">
        <p14:creationId xmlns:p14="http://schemas.microsoft.com/office/powerpoint/2010/main" val="15828276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And the propensity score for the controls </a:t>
            </a:r>
          </a:p>
        </p:txBody>
      </p:sp>
      <p:sp>
        <p:nvSpPr>
          <p:cNvPr id="4" name="Slide Number Placeholder 3"/>
          <p:cNvSpPr>
            <a:spLocks noGrp="1"/>
          </p:cNvSpPr>
          <p:nvPr>
            <p:ph type="sldNum" sz="quarter" idx="10"/>
          </p:nvPr>
        </p:nvSpPr>
        <p:spPr/>
        <p:txBody>
          <a:bodyPr/>
          <a:lstStyle/>
          <a:p>
            <a:fld id="{DAD3987A-74E1-BA49-8B8E-2391856A87A9}" type="slidenum">
              <a:rPr lang="en-US" smtClean="0"/>
              <a:t>63</a:t>
            </a:fld>
            <a:endParaRPr lang="en-US"/>
          </a:p>
        </p:txBody>
      </p:sp>
    </p:spTree>
    <p:extLst>
      <p:ext uri="{BB962C8B-B14F-4D97-AF65-F5344CB8AC3E}">
        <p14:creationId xmlns:p14="http://schemas.microsoft.com/office/powerpoint/2010/main" val="6712970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is the difference between the Y predicted among the treated and the Y predicted among the controls</a:t>
            </a:r>
          </a:p>
        </p:txBody>
      </p:sp>
      <p:sp>
        <p:nvSpPr>
          <p:cNvPr id="4" name="Slide Number Placeholder 3"/>
          <p:cNvSpPr>
            <a:spLocks noGrp="1"/>
          </p:cNvSpPr>
          <p:nvPr>
            <p:ph type="sldNum" sz="quarter" idx="10"/>
          </p:nvPr>
        </p:nvSpPr>
        <p:spPr/>
        <p:txBody>
          <a:bodyPr/>
          <a:lstStyle/>
          <a:p>
            <a:fld id="{DAD3987A-74E1-BA49-8B8E-2391856A87A9}" type="slidenum">
              <a:rPr lang="en-US" smtClean="0"/>
              <a:t>64</a:t>
            </a:fld>
            <a:endParaRPr lang="en-US"/>
          </a:p>
        </p:txBody>
      </p:sp>
    </p:spTree>
    <p:extLst>
      <p:ext uri="{BB962C8B-B14F-4D97-AF65-F5344CB8AC3E}">
        <p14:creationId xmlns:p14="http://schemas.microsoft.com/office/powerpoint/2010/main" val="426759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6</a:t>
            </a:fld>
            <a:endParaRPr lang="en-US" dirty="0"/>
          </a:p>
        </p:txBody>
      </p:sp>
    </p:spTree>
    <p:extLst>
      <p:ext uri="{BB962C8B-B14F-4D97-AF65-F5344CB8AC3E}">
        <p14:creationId xmlns:p14="http://schemas.microsoft.com/office/powerpoint/2010/main" val="7000998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is delta 2</a:t>
            </a:r>
          </a:p>
        </p:txBody>
      </p:sp>
      <p:sp>
        <p:nvSpPr>
          <p:cNvPr id="4" name="Slide Number Placeholder 3"/>
          <p:cNvSpPr>
            <a:spLocks noGrp="1"/>
          </p:cNvSpPr>
          <p:nvPr>
            <p:ph type="sldNum" sz="quarter" idx="10"/>
          </p:nvPr>
        </p:nvSpPr>
        <p:spPr/>
        <p:txBody>
          <a:bodyPr/>
          <a:lstStyle/>
          <a:p>
            <a:fld id="{DAD3987A-74E1-BA49-8B8E-2391856A87A9}" type="slidenum">
              <a:rPr lang="en-US" smtClean="0"/>
              <a:t>65</a:t>
            </a:fld>
            <a:endParaRPr lang="en-US"/>
          </a:p>
        </p:txBody>
      </p:sp>
    </p:spTree>
    <p:extLst>
      <p:ext uri="{BB962C8B-B14F-4D97-AF65-F5344CB8AC3E}">
        <p14:creationId xmlns:p14="http://schemas.microsoft.com/office/powerpoint/2010/main" val="17176079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Notice this is just among the treated, so if the subject </a:t>
            </a:r>
            <a:r>
              <a:rPr lang="en-US" dirty="0" err="1"/>
              <a:t>i</a:t>
            </a:r>
            <a:r>
              <a:rPr lang="en-US" dirty="0"/>
              <a:t> is in the control group, this will be zero, since </a:t>
            </a:r>
            <a:r>
              <a:rPr lang="en-US" dirty="0" err="1"/>
              <a:t>Zi</a:t>
            </a:r>
            <a:r>
              <a:rPr lang="en-US" dirty="0"/>
              <a:t> will be 0</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66</a:t>
            </a:fld>
            <a:endParaRPr lang="en-US"/>
          </a:p>
        </p:txBody>
      </p:sp>
    </p:spTree>
    <p:extLst>
      <p:ext uri="{BB962C8B-B14F-4D97-AF65-F5344CB8AC3E}">
        <p14:creationId xmlns:p14="http://schemas.microsoft.com/office/powerpoint/2010/main" val="19942752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piece is essentially the residual between the observed Y among the treated and the predicted Y among the treated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67</a:t>
            </a:fld>
            <a:endParaRPr lang="en-US"/>
          </a:p>
        </p:txBody>
      </p:sp>
    </p:spTree>
    <p:extLst>
      <p:ext uri="{BB962C8B-B14F-4D97-AF65-F5344CB8AC3E}">
        <p14:creationId xmlns:p14="http://schemas.microsoft.com/office/powerpoint/2010/main" val="24927930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is delta 3</a:t>
            </a:r>
          </a:p>
        </p:txBody>
      </p:sp>
      <p:sp>
        <p:nvSpPr>
          <p:cNvPr id="4" name="Slide Number Placeholder 3"/>
          <p:cNvSpPr>
            <a:spLocks noGrp="1"/>
          </p:cNvSpPr>
          <p:nvPr>
            <p:ph type="sldNum" sz="quarter" idx="10"/>
          </p:nvPr>
        </p:nvSpPr>
        <p:spPr/>
        <p:txBody>
          <a:bodyPr/>
          <a:lstStyle/>
          <a:p>
            <a:fld id="{DAD3987A-74E1-BA49-8B8E-2391856A87A9}" type="slidenum">
              <a:rPr lang="en-US" smtClean="0"/>
              <a:t>68</a:t>
            </a:fld>
            <a:endParaRPr lang="en-US"/>
          </a:p>
        </p:txBody>
      </p:sp>
    </p:spTree>
    <p:extLst>
      <p:ext uri="{BB962C8B-B14F-4D97-AF65-F5344CB8AC3E}">
        <p14:creationId xmlns:p14="http://schemas.microsoft.com/office/powerpoint/2010/main" val="1061337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summation is just among the controls, if the participant is in the treated group, 1 – </a:t>
            </a:r>
            <a:r>
              <a:rPr lang="en-US" dirty="0" err="1"/>
              <a:t>Zi</a:t>
            </a:r>
            <a:r>
              <a:rPr lang="en-US" dirty="0"/>
              <a:t> will be 0</a:t>
            </a:r>
          </a:p>
        </p:txBody>
      </p:sp>
      <p:sp>
        <p:nvSpPr>
          <p:cNvPr id="4" name="Slide Number Placeholder 3"/>
          <p:cNvSpPr>
            <a:spLocks noGrp="1"/>
          </p:cNvSpPr>
          <p:nvPr>
            <p:ph type="sldNum" sz="quarter" idx="10"/>
          </p:nvPr>
        </p:nvSpPr>
        <p:spPr/>
        <p:txBody>
          <a:bodyPr/>
          <a:lstStyle/>
          <a:p>
            <a:fld id="{DAD3987A-74E1-BA49-8B8E-2391856A87A9}" type="slidenum">
              <a:rPr lang="en-US" smtClean="0"/>
              <a:t>69</a:t>
            </a:fld>
            <a:endParaRPr lang="en-US"/>
          </a:p>
        </p:txBody>
      </p:sp>
    </p:spTree>
    <p:extLst>
      <p:ext uri="{BB962C8B-B14F-4D97-AF65-F5344CB8AC3E}">
        <p14:creationId xmlns:p14="http://schemas.microsoft.com/office/powerpoint/2010/main" val="35088434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And this is the residual of the observed y among the controls and the predicted y, fit among the controls</a:t>
            </a:r>
          </a:p>
        </p:txBody>
      </p:sp>
      <p:sp>
        <p:nvSpPr>
          <p:cNvPr id="4" name="Slide Number Placeholder 3"/>
          <p:cNvSpPr>
            <a:spLocks noGrp="1"/>
          </p:cNvSpPr>
          <p:nvPr>
            <p:ph type="sldNum" sz="quarter" idx="10"/>
          </p:nvPr>
        </p:nvSpPr>
        <p:spPr/>
        <p:txBody>
          <a:bodyPr/>
          <a:lstStyle/>
          <a:p>
            <a:fld id="{DAD3987A-74E1-BA49-8B8E-2391856A87A9}" type="slidenum">
              <a:rPr lang="en-US" smtClean="0"/>
              <a:t>70</a:t>
            </a:fld>
            <a:endParaRPr lang="en-US"/>
          </a:p>
        </p:txBody>
      </p:sp>
    </p:spTree>
    <p:extLst>
      <p:ext uri="{BB962C8B-B14F-4D97-AF65-F5344CB8AC3E}">
        <p14:creationId xmlns:p14="http://schemas.microsoft.com/office/powerpoint/2010/main" val="16096525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this can be solved by simultaneously solving these estimating equations. Note here that this technically will only be correct if both the outcome model AND the propensity score model are correctly specified.</a:t>
            </a:r>
          </a:p>
        </p:txBody>
      </p:sp>
      <p:sp>
        <p:nvSpPr>
          <p:cNvPr id="4" name="Slide Number Placeholder 3"/>
          <p:cNvSpPr>
            <a:spLocks noGrp="1"/>
          </p:cNvSpPr>
          <p:nvPr>
            <p:ph type="sldNum" sz="quarter" idx="10"/>
          </p:nvPr>
        </p:nvSpPr>
        <p:spPr/>
        <p:txBody>
          <a:bodyPr/>
          <a:lstStyle/>
          <a:p>
            <a:fld id="{DAD3987A-74E1-BA49-8B8E-2391856A87A9}" type="slidenum">
              <a:rPr lang="en-US" smtClean="0"/>
              <a:t>71</a:t>
            </a:fld>
            <a:endParaRPr lang="en-US"/>
          </a:p>
        </p:txBody>
      </p:sp>
    </p:spTree>
    <p:extLst>
      <p:ext uri="{BB962C8B-B14F-4D97-AF65-F5344CB8AC3E}">
        <p14:creationId xmlns:p14="http://schemas.microsoft.com/office/powerpoint/2010/main" val="330925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more complicated than the large-sample variance that we derived for the ATO IPW estimator because now we have more parameters to solve for, rather than just mu1, mu0 and beta, we now have delta 1 2 and 3, and alpha 1 and 0 from the outcome models</a:t>
            </a:r>
          </a:p>
        </p:txBody>
      </p:sp>
      <p:sp>
        <p:nvSpPr>
          <p:cNvPr id="4" name="Slide Number Placeholder 3"/>
          <p:cNvSpPr>
            <a:spLocks noGrp="1"/>
          </p:cNvSpPr>
          <p:nvPr>
            <p:ph type="sldNum" sz="quarter" idx="10"/>
          </p:nvPr>
        </p:nvSpPr>
        <p:spPr/>
        <p:txBody>
          <a:bodyPr/>
          <a:lstStyle/>
          <a:p>
            <a:fld id="{DAD3987A-74E1-BA49-8B8E-2391856A87A9}" type="slidenum">
              <a:rPr lang="en-US" smtClean="0"/>
              <a:t>72</a:t>
            </a:fld>
            <a:endParaRPr lang="en-US"/>
          </a:p>
        </p:txBody>
      </p:sp>
    </p:spTree>
    <p:extLst>
      <p:ext uri="{BB962C8B-B14F-4D97-AF65-F5344CB8AC3E}">
        <p14:creationId xmlns:p14="http://schemas.microsoft.com/office/powerpoint/2010/main" val="37002736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first 3 lines are the estimating equations that make up the 3 parts of the doubly robust equation we just went through</a:t>
            </a:r>
          </a:p>
        </p:txBody>
      </p:sp>
      <p:sp>
        <p:nvSpPr>
          <p:cNvPr id="4" name="Slide Number Placeholder 3"/>
          <p:cNvSpPr>
            <a:spLocks noGrp="1"/>
          </p:cNvSpPr>
          <p:nvPr>
            <p:ph type="sldNum" sz="quarter" idx="10"/>
          </p:nvPr>
        </p:nvSpPr>
        <p:spPr/>
        <p:txBody>
          <a:bodyPr/>
          <a:lstStyle/>
          <a:p>
            <a:fld id="{DAD3987A-74E1-BA49-8B8E-2391856A87A9}" type="slidenum">
              <a:rPr lang="en-US" smtClean="0"/>
              <a:t>73</a:t>
            </a:fld>
            <a:endParaRPr lang="en-US"/>
          </a:p>
        </p:txBody>
      </p:sp>
    </p:spTree>
    <p:extLst>
      <p:ext uri="{BB962C8B-B14F-4D97-AF65-F5344CB8AC3E}">
        <p14:creationId xmlns:p14="http://schemas.microsoft.com/office/powerpoint/2010/main" val="34684454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two are the estimating equations for fitting the outcome models, the top is for the outcome model among the treated, the bottom is the outcome model among the controls</a:t>
            </a:r>
          </a:p>
        </p:txBody>
      </p:sp>
      <p:sp>
        <p:nvSpPr>
          <p:cNvPr id="4" name="Slide Number Placeholder 3"/>
          <p:cNvSpPr>
            <a:spLocks noGrp="1"/>
          </p:cNvSpPr>
          <p:nvPr>
            <p:ph type="sldNum" sz="quarter" idx="10"/>
          </p:nvPr>
        </p:nvSpPr>
        <p:spPr/>
        <p:txBody>
          <a:bodyPr/>
          <a:lstStyle/>
          <a:p>
            <a:fld id="{DAD3987A-74E1-BA49-8B8E-2391856A87A9}" type="slidenum">
              <a:rPr lang="en-US" smtClean="0"/>
              <a:t>74</a:t>
            </a:fld>
            <a:endParaRPr lang="en-US"/>
          </a:p>
        </p:txBody>
      </p:sp>
    </p:spTree>
    <p:extLst>
      <p:ext uri="{BB962C8B-B14F-4D97-AF65-F5344CB8AC3E}">
        <p14:creationId xmlns:p14="http://schemas.microsoft.com/office/powerpoint/2010/main" val="1718638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randomized setting, we can just take the the difference between the mean outcome among the treated and the mean outcome among the controls</a:t>
            </a:r>
          </a:p>
          <a:p>
            <a:endParaRPr lang="en-US" dirty="0"/>
          </a:p>
          <a:p>
            <a:r>
              <a:rPr lang="en-US" dirty="0"/>
              <a:t>Here Y is the observed outcome for participant I, Z is the indicator for treatment for participant I (it is 0 or 1), the sum of the </a:t>
            </a:r>
            <a:r>
              <a:rPr lang="en-US" dirty="0" err="1"/>
              <a:t>Zi</a:t>
            </a:r>
            <a:r>
              <a:rPr lang="en-US" dirty="0"/>
              <a:t> is just your treated people, sum of (1-Zi) that is your number of controls</a:t>
            </a:r>
          </a:p>
        </p:txBody>
      </p:sp>
      <p:sp>
        <p:nvSpPr>
          <p:cNvPr id="4" name="Slide Number Placeholder 3"/>
          <p:cNvSpPr>
            <a:spLocks noGrp="1"/>
          </p:cNvSpPr>
          <p:nvPr>
            <p:ph type="sldNum" sz="quarter" idx="10"/>
          </p:nvPr>
        </p:nvSpPr>
        <p:spPr/>
        <p:txBody>
          <a:bodyPr/>
          <a:lstStyle/>
          <a:p>
            <a:fld id="{DAD3987A-74E1-BA49-8B8E-2391856A87A9}" type="slidenum">
              <a:rPr lang="en-US" smtClean="0"/>
              <a:t>7</a:t>
            </a:fld>
            <a:endParaRPr lang="en-US"/>
          </a:p>
        </p:txBody>
      </p:sp>
    </p:spTree>
    <p:extLst>
      <p:ext uri="{BB962C8B-B14F-4D97-AF65-F5344CB8AC3E}">
        <p14:creationId xmlns:p14="http://schemas.microsoft.com/office/powerpoint/2010/main" val="36958039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final equation accounts for the propensity score model</a:t>
            </a:r>
          </a:p>
        </p:txBody>
      </p:sp>
      <p:sp>
        <p:nvSpPr>
          <p:cNvPr id="4" name="Slide Number Placeholder 3"/>
          <p:cNvSpPr>
            <a:spLocks noGrp="1"/>
          </p:cNvSpPr>
          <p:nvPr>
            <p:ph type="sldNum" sz="quarter" idx="10"/>
          </p:nvPr>
        </p:nvSpPr>
        <p:spPr/>
        <p:txBody>
          <a:bodyPr/>
          <a:lstStyle/>
          <a:p>
            <a:fld id="{DAD3987A-74E1-BA49-8B8E-2391856A87A9}" type="slidenum">
              <a:rPr lang="en-US" smtClean="0"/>
              <a:t>75</a:t>
            </a:fld>
            <a:endParaRPr lang="en-US"/>
          </a:p>
        </p:txBody>
      </p:sp>
    </p:spTree>
    <p:extLst>
      <p:ext uri="{BB962C8B-B14F-4D97-AF65-F5344CB8AC3E}">
        <p14:creationId xmlns:p14="http://schemas.microsoft.com/office/powerpoint/2010/main" val="19054996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estimate the propensity score and the treatment effect simultaneously in one step by solving the following estimating equations with respect to theta</a:t>
            </a: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76</a:t>
            </a:fld>
            <a:endParaRPr lang="en-US"/>
          </a:p>
        </p:txBody>
      </p:sp>
    </p:spTree>
    <p:extLst>
      <p:ext uri="{BB962C8B-B14F-4D97-AF65-F5344CB8AC3E}">
        <p14:creationId xmlns:p14="http://schemas.microsoft.com/office/powerpoint/2010/main" val="23420377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these estimating equations are unbiased, </a:t>
            </a:r>
            <a:r>
              <a:rPr lang="en-US" dirty="0"/>
              <a:t>U of theta is an example of an M-estimator. The asymptotic distribution of an M estimator is the following.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negative T is just inverse transpose</a:t>
            </a:r>
          </a:p>
        </p:txBody>
      </p:sp>
      <p:sp>
        <p:nvSpPr>
          <p:cNvPr id="4" name="Slide Number Placeholder 3"/>
          <p:cNvSpPr>
            <a:spLocks noGrp="1"/>
          </p:cNvSpPr>
          <p:nvPr>
            <p:ph type="sldNum" sz="quarter" idx="10"/>
          </p:nvPr>
        </p:nvSpPr>
        <p:spPr/>
        <p:txBody>
          <a:bodyPr/>
          <a:lstStyle/>
          <a:p>
            <a:fld id="{DAD3987A-74E1-BA49-8B8E-2391856A87A9}" type="slidenum">
              <a:rPr lang="en-US" smtClean="0"/>
              <a:t>77</a:t>
            </a:fld>
            <a:endParaRPr lang="en-US"/>
          </a:p>
        </p:txBody>
      </p:sp>
    </p:spTree>
    <p:extLst>
      <p:ext uri="{BB962C8B-B14F-4D97-AF65-F5344CB8AC3E}">
        <p14:creationId xmlns:p14="http://schemas.microsoft.com/office/powerpoint/2010/main" val="11593766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78</a:t>
            </a:fld>
            <a:endParaRPr lang="en-US"/>
          </a:p>
        </p:txBody>
      </p:sp>
    </p:spTree>
    <p:extLst>
      <p:ext uri="{BB962C8B-B14F-4D97-AF65-F5344CB8AC3E}">
        <p14:creationId xmlns:p14="http://schemas.microsoft.com/office/powerpoint/2010/main" val="19175691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is the model-based estimate, B is the “robust” estimate of the information (the variance of the score function)</a:t>
            </a:r>
          </a:p>
        </p:txBody>
      </p:sp>
      <p:sp>
        <p:nvSpPr>
          <p:cNvPr id="4" name="Slide Number Placeholder 3"/>
          <p:cNvSpPr>
            <a:spLocks noGrp="1"/>
          </p:cNvSpPr>
          <p:nvPr>
            <p:ph type="sldNum" sz="quarter" idx="10"/>
          </p:nvPr>
        </p:nvSpPr>
        <p:spPr/>
        <p:txBody>
          <a:bodyPr/>
          <a:lstStyle/>
          <a:p>
            <a:fld id="{DAD3987A-74E1-BA49-8B8E-2391856A87A9}" type="slidenum">
              <a:rPr lang="en-US" smtClean="0"/>
              <a:t>79</a:t>
            </a:fld>
            <a:endParaRPr lang="en-US"/>
          </a:p>
        </p:txBody>
      </p:sp>
    </p:spTree>
    <p:extLst>
      <p:ext uri="{BB962C8B-B14F-4D97-AF65-F5344CB8AC3E}">
        <p14:creationId xmlns:p14="http://schemas.microsoft.com/office/powerpoint/2010/main" val="24547170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replace the expectations by the sample average to get an approximate large sample variance</a:t>
            </a:r>
          </a:p>
        </p:txBody>
      </p:sp>
      <p:sp>
        <p:nvSpPr>
          <p:cNvPr id="4" name="Slide Number Placeholder 3"/>
          <p:cNvSpPr>
            <a:spLocks noGrp="1"/>
          </p:cNvSpPr>
          <p:nvPr>
            <p:ph type="sldNum" sz="quarter" idx="10"/>
          </p:nvPr>
        </p:nvSpPr>
        <p:spPr/>
        <p:txBody>
          <a:bodyPr/>
          <a:lstStyle/>
          <a:p>
            <a:fld id="{DAD3987A-74E1-BA49-8B8E-2391856A87A9}" type="slidenum">
              <a:rPr lang="en-US" smtClean="0"/>
              <a:t>81</a:t>
            </a:fld>
            <a:endParaRPr lang="en-US"/>
          </a:p>
        </p:txBody>
      </p:sp>
    </p:spTree>
    <p:extLst>
      <p:ext uri="{BB962C8B-B14F-4D97-AF65-F5344CB8AC3E}">
        <p14:creationId xmlns:p14="http://schemas.microsoft.com/office/powerpoint/2010/main" val="15858054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we are estimating delta 1 plus delta 2 minus delta 3, after we estimate our sandwich estimator</a:t>
            </a:r>
          </a:p>
        </p:txBody>
      </p:sp>
      <p:sp>
        <p:nvSpPr>
          <p:cNvPr id="4" name="Slide Number Placeholder 3"/>
          <p:cNvSpPr>
            <a:spLocks noGrp="1"/>
          </p:cNvSpPr>
          <p:nvPr>
            <p:ph type="sldNum" sz="quarter" idx="10"/>
          </p:nvPr>
        </p:nvSpPr>
        <p:spPr/>
        <p:txBody>
          <a:bodyPr/>
          <a:lstStyle/>
          <a:p>
            <a:fld id="{DAD3987A-74E1-BA49-8B8E-2391856A87A9}" type="slidenum">
              <a:rPr lang="en-US" smtClean="0"/>
              <a:t>82</a:t>
            </a:fld>
            <a:endParaRPr lang="en-US"/>
          </a:p>
        </p:txBody>
      </p:sp>
    </p:spTree>
    <p:extLst>
      <p:ext uri="{BB962C8B-B14F-4D97-AF65-F5344CB8AC3E}">
        <p14:creationId xmlns:p14="http://schemas.microsoft.com/office/powerpoint/2010/main" val="12340301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 our variance estimator where</a:t>
            </a:r>
          </a:p>
        </p:txBody>
      </p:sp>
      <p:sp>
        <p:nvSpPr>
          <p:cNvPr id="4" name="Slide Number Placeholder 3"/>
          <p:cNvSpPr>
            <a:spLocks noGrp="1"/>
          </p:cNvSpPr>
          <p:nvPr>
            <p:ph type="sldNum" sz="quarter" idx="10"/>
          </p:nvPr>
        </p:nvSpPr>
        <p:spPr/>
        <p:txBody>
          <a:bodyPr/>
          <a:lstStyle/>
          <a:p>
            <a:fld id="{DAD3987A-74E1-BA49-8B8E-2391856A87A9}" type="slidenum">
              <a:rPr lang="en-US" smtClean="0"/>
              <a:t>83</a:t>
            </a:fld>
            <a:endParaRPr lang="en-US"/>
          </a:p>
        </p:txBody>
      </p:sp>
    </p:spTree>
    <p:extLst>
      <p:ext uri="{BB962C8B-B14F-4D97-AF65-F5344CB8AC3E}">
        <p14:creationId xmlns:p14="http://schemas.microsoft.com/office/powerpoint/2010/main" val="18119500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multiply by the vector 1 1 -1 with the remaining entries 0 on both sides</a:t>
            </a:r>
          </a:p>
        </p:txBody>
      </p:sp>
      <p:sp>
        <p:nvSpPr>
          <p:cNvPr id="4" name="Slide Number Placeholder 3"/>
          <p:cNvSpPr>
            <a:spLocks noGrp="1"/>
          </p:cNvSpPr>
          <p:nvPr>
            <p:ph type="sldNum" sz="quarter" idx="10"/>
          </p:nvPr>
        </p:nvSpPr>
        <p:spPr/>
        <p:txBody>
          <a:bodyPr/>
          <a:lstStyle/>
          <a:p>
            <a:fld id="{DAD3987A-74E1-BA49-8B8E-2391856A87A9}" type="slidenum">
              <a:rPr lang="en-US" smtClean="0"/>
              <a:t>84</a:t>
            </a:fld>
            <a:endParaRPr lang="en-US"/>
          </a:p>
        </p:txBody>
      </p:sp>
    </p:spTree>
    <p:extLst>
      <p:ext uri="{BB962C8B-B14F-4D97-AF65-F5344CB8AC3E}">
        <p14:creationId xmlns:p14="http://schemas.microsoft.com/office/powerpoint/2010/main" val="39573666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multiply by our estimated sandwich estimator where we've plugged in our sample averages for the expectations</a:t>
            </a:r>
          </a:p>
        </p:txBody>
      </p:sp>
      <p:sp>
        <p:nvSpPr>
          <p:cNvPr id="4" name="Slide Number Placeholder 3"/>
          <p:cNvSpPr>
            <a:spLocks noGrp="1"/>
          </p:cNvSpPr>
          <p:nvPr>
            <p:ph type="sldNum" sz="quarter" idx="10"/>
          </p:nvPr>
        </p:nvSpPr>
        <p:spPr/>
        <p:txBody>
          <a:bodyPr/>
          <a:lstStyle/>
          <a:p>
            <a:fld id="{DAD3987A-74E1-BA49-8B8E-2391856A87A9}" type="slidenum">
              <a:rPr lang="en-US" smtClean="0"/>
              <a:t>85</a:t>
            </a:fld>
            <a:endParaRPr lang="en-US"/>
          </a:p>
        </p:txBody>
      </p:sp>
    </p:spTree>
    <p:extLst>
      <p:ext uri="{BB962C8B-B14F-4D97-AF65-F5344CB8AC3E}">
        <p14:creationId xmlns:p14="http://schemas.microsoft.com/office/powerpoint/2010/main" val="1881726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8</a:t>
            </a:fld>
            <a:endParaRPr lang="en-US" dirty="0"/>
          </a:p>
        </p:txBody>
      </p:sp>
    </p:spTree>
    <p:extLst>
      <p:ext uri="{BB962C8B-B14F-4D97-AF65-F5344CB8AC3E}">
        <p14:creationId xmlns:p14="http://schemas.microsoft.com/office/powerpoint/2010/main" val="19133242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made this even stronger to make it even more challenging for our variance estimator</a:t>
            </a:r>
          </a:p>
        </p:txBody>
      </p:sp>
      <p:sp>
        <p:nvSpPr>
          <p:cNvPr id="4" name="Slide Number Placeholder 3"/>
          <p:cNvSpPr>
            <a:spLocks noGrp="1"/>
          </p:cNvSpPr>
          <p:nvPr>
            <p:ph type="sldNum" sz="quarter" idx="10"/>
          </p:nvPr>
        </p:nvSpPr>
        <p:spPr/>
        <p:txBody>
          <a:bodyPr/>
          <a:lstStyle/>
          <a:p>
            <a:fld id="{DAD3987A-74E1-BA49-8B8E-2391856A87A9}" type="slidenum">
              <a:rPr lang="en-US" smtClean="0"/>
              <a:t>87</a:t>
            </a:fld>
            <a:endParaRPr lang="en-US"/>
          </a:p>
        </p:txBody>
      </p:sp>
    </p:spTree>
    <p:extLst>
      <p:ext uri="{BB962C8B-B14F-4D97-AF65-F5344CB8AC3E}">
        <p14:creationId xmlns:p14="http://schemas.microsoft.com/office/powerpoint/2010/main" val="38213971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4 settings, and in fact we actually have 6, because we observe 3 different settings in the wrong-wrong case</a:t>
            </a:r>
          </a:p>
        </p:txBody>
      </p:sp>
      <p:sp>
        <p:nvSpPr>
          <p:cNvPr id="4" name="Slide Number Placeholder 3"/>
          <p:cNvSpPr>
            <a:spLocks noGrp="1"/>
          </p:cNvSpPr>
          <p:nvPr>
            <p:ph type="sldNum" sz="quarter" idx="10"/>
          </p:nvPr>
        </p:nvSpPr>
        <p:spPr/>
        <p:txBody>
          <a:bodyPr/>
          <a:lstStyle/>
          <a:p>
            <a:fld id="{DAD3987A-74E1-BA49-8B8E-2391856A87A9}" type="slidenum">
              <a:rPr lang="en-US" smtClean="0"/>
              <a:t>88</a:t>
            </a:fld>
            <a:endParaRPr lang="en-US"/>
          </a:p>
        </p:txBody>
      </p:sp>
    </p:spTree>
    <p:extLst>
      <p:ext uri="{BB962C8B-B14F-4D97-AF65-F5344CB8AC3E}">
        <p14:creationId xmlns:p14="http://schemas.microsoft.com/office/powerpoint/2010/main" val="26004408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90</a:t>
            </a:fld>
            <a:endParaRPr lang="en-US"/>
          </a:p>
        </p:txBody>
      </p:sp>
    </p:spTree>
    <p:extLst>
      <p:ext uri="{BB962C8B-B14F-4D97-AF65-F5344CB8AC3E}">
        <p14:creationId xmlns:p14="http://schemas.microsoft.com/office/powerpoint/2010/main" val="10760645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96</a:t>
            </a:fld>
            <a:endParaRPr lang="en-US"/>
          </a:p>
        </p:txBody>
      </p:sp>
    </p:spTree>
    <p:extLst>
      <p:ext uri="{BB962C8B-B14F-4D97-AF65-F5344CB8AC3E}">
        <p14:creationId xmlns:p14="http://schemas.microsoft.com/office/powerpoint/2010/main" val="342360156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10"/>
          </p:nvPr>
        </p:nvSpPr>
        <p:spPr/>
        <p:txBody>
          <a:bodyPr/>
          <a:lstStyle/>
          <a:p>
            <a:fld id="{DAD3987A-74E1-BA49-8B8E-2391856A87A9}" type="slidenum">
              <a:rPr lang="en-US" smtClean="0"/>
              <a:t>100</a:t>
            </a:fld>
            <a:endParaRPr lang="en-US"/>
          </a:p>
        </p:txBody>
      </p:sp>
    </p:spTree>
    <p:extLst>
      <p:ext uri="{BB962C8B-B14F-4D97-AF65-F5344CB8AC3E}">
        <p14:creationId xmlns:p14="http://schemas.microsoft.com/office/powerpoint/2010/main" val="24724087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103</a:t>
            </a:fld>
            <a:endParaRPr lang="en-US"/>
          </a:p>
        </p:txBody>
      </p:sp>
    </p:spTree>
    <p:extLst>
      <p:ext uri="{BB962C8B-B14F-4D97-AF65-F5344CB8AC3E}">
        <p14:creationId xmlns:p14="http://schemas.microsoft.com/office/powerpoint/2010/main" val="1121600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here, in a less extreme case (we’ve made the size of the unmeasured confounder pretty small) you still see by the time N = 5000, the bias fully takes over the variance, pulling the coverage to 0.</a:t>
            </a:r>
          </a:p>
        </p:txBody>
      </p:sp>
      <p:sp>
        <p:nvSpPr>
          <p:cNvPr id="4" name="Slide Number Placeholder 3"/>
          <p:cNvSpPr>
            <a:spLocks noGrp="1"/>
          </p:cNvSpPr>
          <p:nvPr>
            <p:ph type="sldNum" sz="quarter" idx="10"/>
          </p:nvPr>
        </p:nvSpPr>
        <p:spPr/>
        <p:txBody>
          <a:bodyPr/>
          <a:lstStyle/>
          <a:p>
            <a:fld id="{DAD3987A-74E1-BA49-8B8E-2391856A87A9}" type="slidenum">
              <a:rPr lang="en-US" smtClean="0"/>
              <a:t>105</a:t>
            </a:fld>
            <a:endParaRPr lang="en-US"/>
          </a:p>
        </p:txBody>
      </p:sp>
    </p:spTree>
    <p:extLst>
      <p:ext uri="{BB962C8B-B14F-4D97-AF65-F5344CB8AC3E}">
        <p14:creationId xmlns:p14="http://schemas.microsoft.com/office/powerpoint/2010/main" val="34273468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106</a:t>
            </a:fld>
            <a:endParaRPr lang="en-US"/>
          </a:p>
        </p:txBody>
      </p:sp>
    </p:spTree>
    <p:extLst>
      <p:ext uri="{BB962C8B-B14F-4D97-AF65-F5344CB8AC3E}">
        <p14:creationId xmlns:p14="http://schemas.microsoft.com/office/powerpoint/2010/main" val="41966047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 minutes</a:t>
            </a:r>
          </a:p>
        </p:txBody>
      </p:sp>
      <p:sp>
        <p:nvSpPr>
          <p:cNvPr id="4" name="Slide Number Placeholder 3"/>
          <p:cNvSpPr>
            <a:spLocks noGrp="1"/>
          </p:cNvSpPr>
          <p:nvPr>
            <p:ph type="sldNum" sz="quarter" idx="10"/>
          </p:nvPr>
        </p:nvSpPr>
        <p:spPr/>
        <p:txBody>
          <a:bodyPr/>
          <a:lstStyle/>
          <a:p>
            <a:fld id="{DAD3987A-74E1-BA49-8B8E-2391856A87A9}" type="slidenum">
              <a:rPr lang="en-US" smtClean="0"/>
              <a:t>107</a:t>
            </a:fld>
            <a:endParaRPr lang="en-US"/>
          </a:p>
        </p:txBody>
      </p:sp>
    </p:spTree>
    <p:extLst>
      <p:ext uri="{BB962C8B-B14F-4D97-AF65-F5344CB8AC3E}">
        <p14:creationId xmlns:p14="http://schemas.microsoft.com/office/powerpoint/2010/main" val="37961548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conducted a review of </a:t>
            </a:r>
            <a:r>
              <a:rPr lang="en-US" b="1" dirty="0"/>
              <a:t>90 observational studies </a:t>
            </a:r>
            <a:r>
              <a:rPr lang="en-US" dirty="0"/>
              <a:t>with statistically significant findings published in 2015 in the Journal of the American Medical Association, the New England Journal of Medicine, and the American Journal of Epidemiology. </a:t>
            </a:r>
            <a:r>
              <a:rPr lang="en-US" sz="1200" b="0" i="0" kern="1200" dirty="0">
                <a:solidFill>
                  <a:schemeClr val="tx1"/>
                </a:solidFill>
                <a:effectLst/>
                <a:latin typeface="+mn-lt"/>
                <a:ea typeface="+mn-ea"/>
                <a:cs typeface="+mn-cs"/>
              </a:rPr>
              <a:t>41 (45.6%) mentioning the issue of unmeasured confounding as a limitation and only 4 (4.4%) performing a quantitative sensitivity analysis.</a:t>
            </a:r>
            <a:endParaRPr lang="en-US" dirty="0"/>
          </a:p>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109</a:t>
            </a:fld>
            <a:endParaRPr lang="en-US"/>
          </a:p>
        </p:txBody>
      </p:sp>
    </p:spTree>
    <p:extLst>
      <p:ext uri="{BB962C8B-B14F-4D97-AF65-F5344CB8AC3E}">
        <p14:creationId xmlns:p14="http://schemas.microsoft.com/office/powerpoint/2010/main" val="2283742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observational study setting, given that there are no unmeasured confounders, we can use propensity scores to estimate the average treatment effect</a:t>
            </a:r>
          </a:p>
          <a:p>
            <a:endParaRPr lang="en-US" dirty="0"/>
          </a:p>
          <a:p>
            <a:r>
              <a:rPr lang="en-US" dirty="0"/>
              <a:t>the probability that you received treatment given your observed pre-treatment covariates. A lot of times we fit this with a logistic regression</a:t>
            </a:r>
          </a:p>
        </p:txBody>
      </p:sp>
      <p:sp>
        <p:nvSpPr>
          <p:cNvPr id="4" name="Slide Number Placeholder 3"/>
          <p:cNvSpPr>
            <a:spLocks noGrp="1"/>
          </p:cNvSpPr>
          <p:nvPr>
            <p:ph type="sldNum" sz="quarter" idx="10"/>
          </p:nvPr>
        </p:nvSpPr>
        <p:spPr/>
        <p:txBody>
          <a:bodyPr/>
          <a:lstStyle/>
          <a:p>
            <a:fld id="{DAD3987A-74E1-BA49-8B8E-2391856A87A9}" type="slidenum">
              <a:rPr lang="en-US" smtClean="0"/>
              <a:t>9</a:t>
            </a:fld>
            <a:endParaRPr lang="en-US"/>
          </a:p>
        </p:txBody>
      </p:sp>
    </p:spTree>
    <p:extLst>
      <p:ext uri="{BB962C8B-B14F-4D97-AF65-F5344CB8AC3E}">
        <p14:creationId xmlns:p14="http://schemas.microsoft.com/office/powerpoint/2010/main" val="10126286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formally defined these tipping point analyses for binary and continuous unmeasured confounders</a:t>
            </a:r>
          </a:p>
        </p:txBody>
      </p:sp>
      <p:sp>
        <p:nvSpPr>
          <p:cNvPr id="4" name="Slide Number Placeholder 3"/>
          <p:cNvSpPr>
            <a:spLocks noGrp="1"/>
          </p:cNvSpPr>
          <p:nvPr>
            <p:ph type="sldNum" sz="quarter" idx="10"/>
          </p:nvPr>
        </p:nvSpPr>
        <p:spPr/>
        <p:txBody>
          <a:bodyPr/>
          <a:lstStyle/>
          <a:p>
            <a:fld id="{DAD3987A-74E1-BA49-8B8E-2391856A87A9}" type="slidenum">
              <a:rPr lang="en-US" smtClean="0"/>
              <a:t>110</a:t>
            </a:fld>
            <a:endParaRPr lang="en-US"/>
          </a:p>
        </p:txBody>
      </p:sp>
    </p:spTree>
    <p:extLst>
      <p:ext uri="{BB962C8B-B14F-4D97-AF65-F5344CB8AC3E}">
        <p14:creationId xmlns:p14="http://schemas.microsoft.com/office/powerpoint/2010/main" val="139011939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we’ve created an R-package to calculate them</a:t>
            </a:r>
          </a:p>
        </p:txBody>
      </p:sp>
      <p:sp>
        <p:nvSpPr>
          <p:cNvPr id="4" name="Slide Number Placeholder 3"/>
          <p:cNvSpPr>
            <a:spLocks noGrp="1"/>
          </p:cNvSpPr>
          <p:nvPr>
            <p:ph type="sldNum" sz="quarter" idx="10"/>
          </p:nvPr>
        </p:nvSpPr>
        <p:spPr/>
        <p:txBody>
          <a:bodyPr/>
          <a:lstStyle/>
          <a:p>
            <a:fld id="{DAD3987A-74E1-BA49-8B8E-2391856A87A9}" type="slidenum">
              <a:rPr lang="en-US" smtClean="0"/>
              <a:t>111</a:t>
            </a:fld>
            <a:endParaRPr lang="en-US"/>
          </a:p>
        </p:txBody>
      </p:sp>
    </p:spTree>
    <p:extLst>
      <p:ext uri="{BB962C8B-B14F-4D97-AF65-F5344CB8AC3E}">
        <p14:creationId xmlns:p14="http://schemas.microsoft.com/office/powerpoint/2010/main" val="1871765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dataset is assessing the </a:t>
            </a:r>
            <a:r>
              <a:rPr lang="en-US" sz="1200" b="0" i="0" kern="1200" dirty="0">
                <a:solidFill>
                  <a:schemeClr val="tx1"/>
                </a:solidFill>
                <a:effectLst/>
                <a:latin typeface="+mn-lt"/>
                <a:ea typeface="+mn-ea"/>
                <a:cs typeface="+mn-cs"/>
              </a:rPr>
              <a:t>effectiveness of right heart catheterization (RHC) in the initial care of critically ill patients. </a:t>
            </a:r>
          </a:p>
          <a:p>
            <a:r>
              <a:rPr lang="en-US" dirty="0"/>
              <a:t>Publically available</a:t>
            </a:r>
          </a:p>
        </p:txBody>
      </p:sp>
      <p:sp>
        <p:nvSpPr>
          <p:cNvPr id="4" name="Slide Number Placeholder 3"/>
          <p:cNvSpPr>
            <a:spLocks noGrp="1"/>
          </p:cNvSpPr>
          <p:nvPr>
            <p:ph type="sldNum" sz="quarter" idx="10"/>
          </p:nvPr>
        </p:nvSpPr>
        <p:spPr/>
        <p:txBody>
          <a:bodyPr/>
          <a:lstStyle/>
          <a:p>
            <a:fld id="{DAD3987A-74E1-BA49-8B8E-2391856A87A9}" type="slidenum">
              <a:rPr lang="en-US" smtClean="0"/>
              <a:t>112</a:t>
            </a:fld>
            <a:endParaRPr lang="en-US"/>
          </a:p>
        </p:txBody>
      </p:sp>
    </p:spTree>
    <p:extLst>
      <p:ext uri="{BB962C8B-B14F-4D97-AF65-F5344CB8AC3E}">
        <p14:creationId xmlns:p14="http://schemas.microsoft.com/office/powerpoint/2010/main" val="25769224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like this sensitivity analysis, but </a:t>
            </a:r>
            <a:r>
              <a:rPr lang="en-US" dirty="0" err="1"/>
              <a:t>practicioners</a:t>
            </a:r>
            <a:r>
              <a:rPr lang="en-US" dirty="0"/>
              <a:t> get stuck here _click_ – it may be difficult to determine how likely you are to see a covariate such as this. _click_ Another difficulty is this 3 actually has a bit behind it to unpack. What does this actually mean for a real unmeasured confounder? Well if it is binary, it means</a:t>
            </a:r>
          </a:p>
        </p:txBody>
      </p:sp>
      <p:sp>
        <p:nvSpPr>
          <p:cNvPr id="4" name="Slide Number Placeholder 3"/>
          <p:cNvSpPr>
            <a:spLocks noGrp="1"/>
          </p:cNvSpPr>
          <p:nvPr>
            <p:ph type="sldNum" sz="quarter" idx="10"/>
          </p:nvPr>
        </p:nvSpPr>
        <p:spPr/>
        <p:txBody>
          <a:bodyPr/>
          <a:lstStyle/>
          <a:p>
            <a:fld id="{DAD3987A-74E1-BA49-8B8E-2391856A87A9}" type="slidenum">
              <a:rPr lang="en-US" smtClean="0"/>
              <a:t>116</a:t>
            </a:fld>
            <a:endParaRPr lang="en-US"/>
          </a:p>
        </p:txBody>
      </p:sp>
    </p:spTree>
    <p:extLst>
      <p:ext uri="{BB962C8B-B14F-4D97-AF65-F5344CB8AC3E}">
        <p14:creationId xmlns:p14="http://schemas.microsoft.com/office/powerpoint/2010/main" val="35258785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the prevalence of the unmeasured confounder among those with RHC is _click_ 0.175 and the _click_ prevalence among those without is _click_ 0.058. </a:t>
            </a:r>
          </a:p>
        </p:txBody>
      </p:sp>
      <p:sp>
        <p:nvSpPr>
          <p:cNvPr id="4" name="Slide Number Placeholder 3"/>
          <p:cNvSpPr>
            <a:spLocks noGrp="1"/>
          </p:cNvSpPr>
          <p:nvPr>
            <p:ph type="sldNum" sz="quarter" idx="10"/>
          </p:nvPr>
        </p:nvSpPr>
        <p:spPr/>
        <p:txBody>
          <a:bodyPr/>
          <a:lstStyle/>
          <a:p>
            <a:fld id="{DAD3987A-74E1-BA49-8B8E-2391856A87A9}" type="slidenum">
              <a:rPr lang="en-US" smtClean="0"/>
              <a:t>117</a:t>
            </a:fld>
            <a:endParaRPr lang="en-US"/>
          </a:p>
        </p:txBody>
      </p:sp>
    </p:spTree>
    <p:extLst>
      <p:ext uri="{BB962C8B-B14F-4D97-AF65-F5344CB8AC3E}">
        <p14:creationId xmlns:p14="http://schemas.microsoft.com/office/powerpoint/2010/main" val="138901032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0.175 divided by 0.058 will be 3, and will tip the analysis if the risk of death is 3, but there are other pairs of </a:t>
            </a:r>
            <a:r>
              <a:rPr lang="en-US" dirty="0" err="1"/>
              <a:t>prevalences</a:t>
            </a:r>
            <a:r>
              <a:rPr lang="en-US" dirty="0"/>
              <a:t> that will also have an effect of three that would tip the analysis at a different risk of death </a:t>
            </a:r>
          </a:p>
        </p:txBody>
      </p:sp>
      <p:sp>
        <p:nvSpPr>
          <p:cNvPr id="4" name="Slide Number Placeholder 3"/>
          <p:cNvSpPr>
            <a:spLocks noGrp="1"/>
          </p:cNvSpPr>
          <p:nvPr>
            <p:ph type="sldNum" sz="quarter" idx="10"/>
          </p:nvPr>
        </p:nvSpPr>
        <p:spPr/>
        <p:txBody>
          <a:bodyPr/>
          <a:lstStyle/>
          <a:p>
            <a:fld id="{DAD3987A-74E1-BA49-8B8E-2391856A87A9}" type="slidenum">
              <a:rPr lang="en-US" smtClean="0"/>
              <a:t>118</a:t>
            </a:fld>
            <a:endParaRPr lang="en-US"/>
          </a:p>
        </p:txBody>
      </p:sp>
    </p:spTree>
    <p:extLst>
      <p:ext uri="{BB962C8B-B14F-4D97-AF65-F5344CB8AC3E}">
        <p14:creationId xmlns:p14="http://schemas.microsoft.com/office/powerpoint/2010/main" val="30861262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if we change the prevalence among those with RHC to _click_ 1 and among those without to _</a:t>
            </a:r>
            <a:r>
              <a:rPr lang="en-US" dirty="0" err="1"/>
              <a:t>click__click</a:t>
            </a:r>
            <a:r>
              <a:rPr lang="en-US" dirty="0"/>
              <a:t>_ 1/3, this still has a relative risk of 3, because 1 over 1/3 is 3, </a:t>
            </a:r>
          </a:p>
        </p:txBody>
      </p:sp>
      <p:sp>
        <p:nvSpPr>
          <p:cNvPr id="4" name="Slide Number Placeholder 3"/>
          <p:cNvSpPr>
            <a:spLocks noGrp="1"/>
          </p:cNvSpPr>
          <p:nvPr>
            <p:ph type="sldNum" sz="quarter" idx="10"/>
          </p:nvPr>
        </p:nvSpPr>
        <p:spPr/>
        <p:txBody>
          <a:bodyPr/>
          <a:lstStyle/>
          <a:p>
            <a:fld id="{DAD3987A-74E1-BA49-8B8E-2391856A87A9}" type="slidenum">
              <a:rPr lang="en-US" smtClean="0"/>
              <a:t>119</a:t>
            </a:fld>
            <a:endParaRPr lang="en-US"/>
          </a:p>
        </p:txBody>
      </p:sp>
    </p:spTree>
    <p:extLst>
      <p:ext uri="{BB962C8B-B14F-4D97-AF65-F5344CB8AC3E}">
        <p14:creationId xmlns:p14="http://schemas.microsoft.com/office/powerpoint/2010/main" val="74068374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now we would only need a risk of death of _click_ 1.35 in order to tip our analysis. Thinking about which of these scenarios is more plausible is important</a:t>
            </a:r>
          </a:p>
        </p:txBody>
      </p:sp>
      <p:sp>
        <p:nvSpPr>
          <p:cNvPr id="4" name="Slide Number Placeholder 3"/>
          <p:cNvSpPr>
            <a:spLocks noGrp="1"/>
          </p:cNvSpPr>
          <p:nvPr>
            <p:ph type="sldNum" sz="quarter" idx="10"/>
          </p:nvPr>
        </p:nvSpPr>
        <p:spPr/>
        <p:txBody>
          <a:bodyPr/>
          <a:lstStyle/>
          <a:p>
            <a:fld id="{DAD3987A-74E1-BA49-8B8E-2391856A87A9}" type="slidenum">
              <a:rPr lang="en-US" smtClean="0"/>
              <a:t>120</a:t>
            </a:fld>
            <a:endParaRPr lang="en-US"/>
          </a:p>
        </p:txBody>
      </p:sp>
    </p:spTree>
    <p:extLst>
      <p:ext uri="{BB962C8B-B14F-4D97-AF65-F5344CB8AC3E}">
        <p14:creationId xmlns:p14="http://schemas.microsoft.com/office/powerpoint/2010/main" val="282617918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Vanderweele</a:t>
            </a:r>
            <a:r>
              <a:rPr lang="en-US" dirty="0"/>
              <a:t> and Ding’s E-value answers a similar question as this quantified sensitivity analysis, it is the</a:t>
            </a:r>
            <a:r>
              <a:rPr lang="en-US" sz="1200" b="0" i="0" kern="1200" dirty="0">
                <a:solidFill>
                  <a:schemeClr val="tx1"/>
                </a:solidFill>
                <a:effectLst/>
                <a:latin typeface="+mn-lt"/>
                <a:ea typeface="+mn-ea"/>
                <a:cs typeface="+mn-cs"/>
              </a:rPr>
              <a:t> point that minimizes the strength of association, on the risk ratio scale, that an unmeasured confounder would need to have with both the exposure and outcome, conditional on the measured covariates, to explain away an observed exposure-outcome association. Again this is certainly one way to look at the analysis, but can be difficult contextualize without more information.</a:t>
            </a: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121</a:t>
            </a:fld>
            <a:endParaRPr lang="en-US"/>
          </a:p>
        </p:txBody>
      </p:sp>
    </p:spTree>
    <p:extLst>
      <p:ext uri="{BB962C8B-B14F-4D97-AF65-F5344CB8AC3E}">
        <p14:creationId xmlns:p14="http://schemas.microsoft.com/office/powerpoint/2010/main" val="30471594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t>
            </a:r>
            <a:r>
              <a:rPr lang="en-US" dirty="0" err="1"/>
              <a:t>Vanderweele’s</a:t>
            </a:r>
            <a:r>
              <a:rPr lang="en-US" dirty="0"/>
              <a:t> E-value, we’d update the statement to change the needed risk of death and the increase in probability of RHC to 1.71-fold. Again, this 1.71 has a bit to unpack, so if this were an unmeasured binary confounder, this would mean </a:t>
            </a:r>
          </a:p>
        </p:txBody>
      </p:sp>
      <p:sp>
        <p:nvSpPr>
          <p:cNvPr id="4" name="Slide Number Placeholder 3"/>
          <p:cNvSpPr>
            <a:spLocks noGrp="1"/>
          </p:cNvSpPr>
          <p:nvPr>
            <p:ph type="sldNum" sz="quarter" idx="10"/>
          </p:nvPr>
        </p:nvSpPr>
        <p:spPr/>
        <p:txBody>
          <a:bodyPr/>
          <a:lstStyle/>
          <a:p>
            <a:fld id="{DAD3987A-74E1-BA49-8B8E-2391856A87A9}" type="slidenum">
              <a:rPr lang="en-US" smtClean="0"/>
              <a:t>122</a:t>
            </a:fld>
            <a:endParaRPr lang="en-US"/>
          </a:p>
        </p:txBody>
      </p:sp>
    </p:spTree>
    <p:extLst>
      <p:ext uri="{BB962C8B-B14F-4D97-AF65-F5344CB8AC3E}">
        <p14:creationId xmlns:p14="http://schemas.microsoft.com/office/powerpoint/2010/main" val="1821912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then create weights that are some function of the propensity score and the indicator of treatment</a:t>
            </a:r>
          </a:p>
        </p:txBody>
      </p:sp>
      <p:sp>
        <p:nvSpPr>
          <p:cNvPr id="4" name="Slide Number Placeholder 3"/>
          <p:cNvSpPr>
            <a:spLocks noGrp="1"/>
          </p:cNvSpPr>
          <p:nvPr>
            <p:ph type="sldNum" sz="quarter" idx="10"/>
          </p:nvPr>
        </p:nvSpPr>
        <p:spPr/>
        <p:txBody>
          <a:bodyPr/>
          <a:lstStyle/>
          <a:p>
            <a:fld id="{DAD3987A-74E1-BA49-8B8E-2391856A87A9}" type="slidenum">
              <a:rPr lang="en-US" smtClean="0"/>
              <a:t>10</a:t>
            </a:fld>
            <a:endParaRPr lang="en-US"/>
          </a:p>
        </p:txBody>
      </p:sp>
    </p:spTree>
    <p:extLst>
      <p:ext uri="{BB962C8B-B14F-4D97-AF65-F5344CB8AC3E}">
        <p14:creationId xmlns:p14="http://schemas.microsoft.com/office/powerpoint/2010/main" val="397472644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prevalence of the unmeasured confounder among those with RHC is _click_ 1 and among those without is _click_ 0.58. Our work is to create a simplified way to explore these sensitivity analyses as tipping points, as well as to contextualize them</a:t>
            </a:r>
          </a:p>
        </p:txBody>
      </p:sp>
      <p:sp>
        <p:nvSpPr>
          <p:cNvPr id="4" name="Slide Number Placeholder 3"/>
          <p:cNvSpPr>
            <a:spLocks noGrp="1"/>
          </p:cNvSpPr>
          <p:nvPr>
            <p:ph type="sldNum" sz="quarter" idx="10"/>
          </p:nvPr>
        </p:nvSpPr>
        <p:spPr/>
        <p:txBody>
          <a:bodyPr/>
          <a:lstStyle/>
          <a:p>
            <a:fld id="{DAD3987A-74E1-BA49-8B8E-2391856A87A9}" type="slidenum">
              <a:rPr lang="en-US" smtClean="0"/>
              <a:t>123</a:t>
            </a:fld>
            <a:endParaRPr lang="en-US"/>
          </a:p>
        </p:txBody>
      </p:sp>
    </p:spTree>
    <p:extLst>
      <p:ext uri="{BB962C8B-B14F-4D97-AF65-F5344CB8AC3E}">
        <p14:creationId xmlns:p14="http://schemas.microsoft.com/office/powerpoint/2010/main" val="67873380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we’ve used similar methodology to create an adjusted e-value, where we allow you to input the value you are trying to adjust to, rather than always setting the adjusted limiting bound to one. I will demonstrate soon how we can use this with our observed covariates</a:t>
            </a:r>
          </a:p>
        </p:txBody>
      </p:sp>
      <p:sp>
        <p:nvSpPr>
          <p:cNvPr id="4" name="Slide Number Placeholder 3"/>
          <p:cNvSpPr>
            <a:spLocks noGrp="1"/>
          </p:cNvSpPr>
          <p:nvPr>
            <p:ph type="sldNum" sz="quarter" idx="10"/>
          </p:nvPr>
        </p:nvSpPr>
        <p:spPr/>
        <p:txBody>
          <a:bodyPr/>
          <a:lstStyle/>
          <a:p>
            <a:fld id="{DAD3987A-74E1-BA49-8B8E-2391856A87A9}" type="slidenum">
              <a:rPr lang="en-US" smtClean="0"/>
              <a:t>124</a:t>
            </a:fld>
            <a:endParaRPr lang="en-US"/>
          </a:p>
        </p:txBody>
      </p:sp>
    </p:spTree>
    <p:extLst>
      <p:ext uri="{BB962C8B-B14F-4D97-AF65-F5344CB8AC3E}">
        <p14:creationId xmlns:p14="http://schemas.microsoft.com/office/powerpoint/2010/main" val="396863752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chose 20 covariates to include for demonstration purposes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Demographics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Comorbidities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Physiological measurements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Diagnosis categories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APACHE score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SUPPORT </a:t>
            </a:r>
            <a:r>
              <a:rPr lang="en-US" dirty="0"/>
              <a:t>model estimate of the probability of surviving 2 months</a:t>
            </a:r>
          </a:p>
          <a:p>
            <a:pPr marL="171450" indent="-171450">
              <a:buFont typeface="Arial" panose="020B0604020202020204" pitchFamily="34" charset="0"/>
              <a:buChar char="•"/>
            </a:pPr>
            <a:r>
              <a:rPr lang="en-US" dirty="0"/>
              <a:t>DNR status on day 1</a:t>
            </a:r>
          </a:p>
        </p:txBody>
      </p:sp>
      <p:sp>
        <p:nvSpPr>
          <p:cNvPr id="4" name="Slide Number Placeholder 3"/>
          <p:cNvSpPr>
            <a:spLocks noGrp="1"/>
          </p:cNvSpPr>
          <p:nvPr>
            <p:ph type="sldNum" sz="quarter" idx="10"/>
          </p:nvPr>
        </p:nvSpPr>
        <p:spPr/>
        <p:txBody>
          <a:bodyPr/>
          <a:lstStyle/>
          <a:p>
            <a:fld id="{DAD3987A-74E1-BA49-8B8E-2391856A87A9}" type="slidenum">
              <a:rPr lang="en-US" smtClean="0"/>
              <a:t>125</a:t>
            </a:fld>
            <a:endParaRPr lang="en-US"/>
          </a:p>
        </p:txBody>
      </p:sp>
    </p:spTree>
    <p:extLst>
      <p:ext uri="{BB962C8B-B14F-4D97-AF65-F5344CB8AC3E}">
        <p14:creationId xmlns:p14="http://schemas.microsoft.com/office/powerpoint/2010/main" val="22152418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126</a:t>
            </a:fld>
            <a:endParaRPr lang="en-US"/>
          </a:p>
        </p:txBody>
      </p:sp>
    </p:spTree>
    <p:extLst>
      <p:ext uri="{BB962C8B-B14F-4D97-AF65-F5344CB8AC3E}">
        <p14:creationId xmlns:p14="http://schemas.microsoft.com/office/powerpoint/2010/main" val="134784673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spend a minute on this plot -- this is a plot we’ve come up with that we’re calling an ”observed bias plot” the light blue shaded region shows the confidence interval for the observed exposure – outcome effect with all covariates included in the analysis, so here the effect between RHC and 30 day survival, in our case it is about (1.11 to 1.37). The blue line down the center is the observed point estimate, in this case it is a hazard ratio around 1.24. Each black line is the exposure-outcome effect that would have been observed had the covariate indicated not been observed. For example this top one here _click_ is the observed effect between RHC and 30 day survival if we had not observed DNR status on day 1 _click_. The purple stars represent the “adjusted E-values” These represent what the E-value would be if the *only* unmeasured confounder that were missing is the one that is dropped. So this E-value here _click_ represents what the E-value would be if DNR status on day 1 were the only missing covariate. This gives some contextualization to the E-value, allowing you to imagine it in the context of your observed covariates</a:t>
            </a:r>
          </a:p>
        </p:txBody>
      </p:sp>
      <p:sp>
        <p:nvSpPr>
          <p:cNvPr id="4" name="Slide Number Placeholder 3"/>
          <p:cNvSpPr>
            <a:spLocks noGrp="1"/>
          </p:cNvSpPr>
          <p:nvPr>
            <p:ph type="sldNum" sz="quarter" idx="10"/>
          </p:nvPr>
        </p:nvSpPr>
        <p:spPr/>
        <p:txBody>
          <a:bodyPr/>
          <a:lstStyle/>
          <a:p>
            <a:fld id="{DAD3987A-74E1-BA49-8B8E-2391856A87A9}" type="slidenum">
              <a:rPr lang="en-US" smtClean="0"/>
              <a:t>127</a:t>
            </a:fld>
            <a:endParaRPr lang="en-US"/>
          </a:p>
        </p:txBody>
      </p:sp>
    </p:spTree>
    <p:extLst>
      <p:ext uri="{BB962C8B-B14F-4D97-AF65-F5344CB8AC3E}">
        <p14:creationId xmlns:p14="http://schemas.microsoft.com/office/powerpoint/2010/main" val="403922902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include additional values at the bottom _click_ where we can observe what happens if we leave out groups of variables, such as Labs or physiological measurements. This begins to get at the question “what if we are missing a lot of unmeasured confounders”. We then also plot what an unmeasured confounder that would tip the analysis at the Lower Bound and at the point estimate would look like, along with the associated E-value. </a:t>
            </a:r>
          </a:p>
        </p:txBody>
      </p:sp>
      <p:sp>
        <p:nvSpPr>
          <p:cNvPr id="4" name="Slide Number Placeholder 3"/>
          <p:cNvSpPr>
            <a:spLocks noGrp="1"/>
          </p:cNvSpPr>
          <p:nvPr>
            <p:ph type="sldNum" sz="quarter" idx="10"/>
          </p:nvPr>
        </p:nvSpPr>
        <p:spPr/>
        <p:txBody>
          <a:bodyPr/>
          <a:lstStyle/>
          <a:p>
            <a:fld id="{DAD3987A-74E1-BA49-8B8E-2391856A87A9}" type="slidenum">
              <a:rPr lang="en-US" smtClean="0"/>
              <a:t>128</a:t>
            </a:fld>
            <a:endParaRPr lang="en-US"/>
          </a:p>
        </p:txBody>
      </p:sp>
    </p:spTree>
    <p:extLst>
      <p:ext uri="{BB962C8B-B14F-4D97-AF65-F5344CB8AC3E}">
        <p14:creationId xmlns:p14="http://schemas.microsoft.com/office/powerpoint/2010/main" val="188671553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Given the observed lower bound of 1.11, the associated E-value is 1.46. Examining Observed bias plot we can add some context to this value. The only associated E-value close to this is that for DNR status on day 1. This implies that we would need to be missing an additional independent covariate akin to DNR status on day 1 in order to tip our analysis. Even dropping all physiological measurements would not reach an E-value great enough to tip this study to inconclusive.</a:t>
            </a: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129</a:t>
            </a:fld>
            <a:endParaRPr lang="en-US"/>
          </a:p>
        </p:txBody>
      </p:sp>
    </p:spTree>
    <p:extLst>
      <p:ext uri="{BB962C8B-B14F-4D97-AF65-F5344CB8AC3E}">
        <p14:creationId xmlns:p14="http://schemas.microsoft.com/office/powerpoint/2010/main" val="91128107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minutes</a:t>
            </a:r>
          </a:p>
        </p:txBody>
      </p:sp>
      <p:sp>
        <p:nvSpPr>
          <p:cNvPr id="4" name="Slide Number Placeholder 3"/>
          <p:cNvSpPr>
            <a:spLocks noGrp="1"/>
          </p:cNvSpPr>
          <p:nvPr>
            <p:ph type="sldNum" sz="quarter" idx="10"/>
          </p:nvPr>
        </p:nvSpPr>
        <p:spPr/>
        <p:txBody>
          <a:bodyPr/>
          <a:lstStyle/>
          <a:p>
            <a:fld id="{DAD3987A-74E1-BA49-8B8E-2391856A87A9}" type="slidenum">
              <a:rPr lang="en-US" smtClean="0"/>
              <a:t>131</a:t>
            </a:fld>
            <a:endParaRPr lang="en-US"/>
          </a:p>
        </p:txBody>
      </p:sp>
    </p:spTree>
    <p:extLst>
      <p:ext uri="{BB962C8B-B14F-4D97-AF65-F5344CB8AC3E}">
        <p14:creationId xmlns:p14="http://schemas.microsoft.com/office/powerpoint/2010/main" val="3330312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incorporate these weights to estimate the treatment effect</a:t>
            </a:r>
          </a:p>
          <a:p>
            <a:r>
              <a:rPr lang="en-US" dirty="0"/>
              <a:t>- Consistent estimator if the propensity score is correct</a:t>
            </a:r>
          </a:p>
        </p:txBody>
      </p:sp>
      <p:sp>
        <p:nvSpPr>
          <p:cNvPr id="4" name="Slide Number Placeholder 3"/>
          <p:cNvSpPr>
            <a:spLocks noGrp="1"/>
          </p:cNvSpPr>
          <p:nvPr>
            <p:ph type="sldNum" sz="quarter" idx="10"/>
          </p:nvPr>
        </p:nvSpPr>
        <p:spPr/>
        <p:txBody>
          <a:bodyPr/>
          <a:lstStyle/>
          <a:p>
            <a:fld id="{DAD3987A-74E1-BA49-8B8E-2391856A87A9}" type="slidenum">
              <a:rPr lang="en-US" smtClean="0"/>
              <a:t>11</a:t>
            </a:fld>
            <a:endParaRPr lang="en-US"/>
          </a:p>
        </p:txBody>
      </p:sp>
    </p:spTree>
    <p:extLst>
      <p:ext uri="{BB962C8B-B14F-4D97-AF65-F5344CB8AC3E}">
        <p14:creationId xmlns:p14="http://schemas.microsoft.com/office/powerpoint/2010/main" val="3375948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7FDE9D5-7B5D-8E47-98FE-CA78FC28B526}" type="datetimeFigureOut">
              <a:rPr lang="en-US" smtClean="0"/>
              <a:t>3/6/18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FDE9D5-7B5D-8E47-98FE-CA78FC28B526}" type="datetimeFigureOut">
              <a:rPr lang="en-US" smtClean="0"/>
              <a:t>3/6/18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FDE9D5-7B5D-8E47-98FE-CA78FC28B526}" type="datetimeFigureOut">
              <a:rPr lang="en-US" smtClean="0"/>
              <a:t>3/6/18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3600">
                <a:solidFill>
                  <a:schemeClr val="bg1"/>
                </a:solidFill>
                <a:latin typeface="Franklin Gothic Medium" panose="020B0603020102020204" pitchFamily="34" charset="0"/>
              </a:defRPr>
            </a:lvl1pPr>
            <a:lvl2pPr>
              <a:defRPr sz="3200">
                <a:solidFill>
                  <a:schemeClr val="bg1"/>
                </a:solidFill>
                <a:latin typeface="Franklin Gothic Medium" panose="020B0603020102020204" pitchFamily="34" charset="0"/>
              </a:defRPr>
            </a:lvl2pPr>
            <a:lvl3pPr>
              <a:defRPr sz="2800">
                <a:solidFill>
                  <a:schemeClr val="bg1"/>
                </a:solidFill>
                <a:latin typeface="Franklin Gothic Medium" panose="020B0603020102020204" pitchFamily="34" charset="0"/>
              </a:defRPr>
            </a:lvl3pPr>
            <a:lvl4pPr>
              <a:defRPr sz="2400">
                <a:solidFill>
                  <a:schemeClr val="bg1"/>
                </a:solidFill>
                <a:latin typeface="Franklin Gothic Medium" panose="020B0603020102020204" pitchFamily="34" charset="0"/>
              </a:defRPr>
            </a:lvl4pPr>
            <a:lvl5pPr>
              <a:defRPr sz="2400">
                <a:solidFill>
                  <a:schemeClr val="bg1"/>
                </a:solidFill>
                <a:latin typeface="Franklin Gothic Medium" panose="020B06030201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7FDE9D5-7B5D-8E47-98FE-CA78FC28B526}" type="datetimeFigureOut">
              <a:rPr lang="en-US" smtClean="0"/>
              <a:t>3/6/18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FDE9D5-7B5D-8E47-98FE-CA78FC28B526}" type="datetimeFigureOut">
              <a:rPr lang="en-US" smtClean="0"/>
              <a:t>3/6/18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7FDE9D5-7B5D-8E47-98FE-CA78FC28B526}" type="datetimeFigureOut">
              <a:rPr lang="en-US" smtClean="0"/>
              <a:t>3/6/18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7FDE9D5-7B5D-8E47-98FE-CA78FC28B526}" type="datetimeFigureOut">
              <a:rPr lang="en-US" smtClean="0"/>
              <a:t>3/6/18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338304"/>
            <a:ext cx="10515600" cy="1325563"/>
          </a:xfrm>
        </p:spPr>
        <p:txBody>
          <a:bodyPr/>
          <a:lstStyle>
            <a:lvl1pPr>
              <a:defRPr>
                <a:solidFill>
                  <a:schemeClr val="tx1">
                    <a:lumMod val="85000"/>
                    <a:lumOff val="15000"/>
                  </a:schemeClr>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37FDE9D5-7B5D-8E47-98FE-CA78FC28B526}" type="datetimeFigureOut">
              <a:rPr lang="en-US" smtClean="0"/>
              <a:t>3/6/18</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FDE9D5-7B5D-8E47-98FE-CA78FC28B526}" type="datetimeFigureOut">
              <a:rPr lang="en-US" smtClean="0"/>
              <a:t>3/6/18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FDE9D5-7B5D-8E47-98FE-CA78FC28B526}" type="datetimeFigureOut">
              <a:rPr lang="en-US" smtClean="0"/>
              <a:t>3/6/18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FDE9D5-7B5D-8E47-98FE-CA78FC28B526}" type="datetimeFigureOut">
              <a:rPr lang="en-US" smtClean="0"/>
              <a:t>3/6/18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FDE9D5-7B5D-8E47-98FE-CA78FC28B526}" type="datetimeFigureOut">
              <a:rPr lang="en-US" smtClean="0"/>
              <a:t>3/6/18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cap="small" spc="300" dirty="0">
                <a:solidFill>
                  <a:schemeClr val="bg2">
                    <a:lumMod val="60000"/>
                    <a:lumOff val="40000"/>
                  </a:schemeClr>
                </a:solidFill>
              </a:rPr>
              <a:t>Data Day Texas 2018 </a:t>
            </a:r>
          </a:p>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471FBE-9427-F048-8171-3C8E4E612677}" type="slidenum">
              <a:rPr lang="en-US" smtClean="0"/>
              <a:t>‹#›</a:t>
            </a:fld>
            <a:endParaRPr lang="en-US"/>
          </a:p>
        </p:txBody>
      </p:sp>
      <p:sp>
        <p:nvSpPr>
          <p:cNvPr id="8" name="Rectangle 7">
            <a:extLst>
              <a:ext uri="{FF2B5EF4-FFF2-40B4-BE49-F238E27FC236}">
                <a16:creationId xmlns:a16="http://schemas.microsoft.com/office/drawing/2014/main" id="{3A392F2D-3435-CB4E-8F7B-EA5AF796A3FB}"/>
              </a:ext>
            </a:extLst>
          </p:cNvPr>
          <p:cNvSpPr/>
          <p:nvPr userDrawn="1"/>
        </p:nvSpPr>
        <p:spPr>
          <a:xfrm>
            <a:off x="4538228" y="6356350"/>
            <a:ext cx="3115544" cy="369332"/>
          </a:xfrm>
          <a:prstGeom prst="rect">
            <a:avLst/>
          </a:prstGeom>
        </p:spPr>
        <p:txBody>
          <a:bodyPr wrap="square">
            <a:spAutoFit/>
          </a:bodyPr>
          <a:lstStyle/>
          <a:p>
            <a:pPr algn="ctr"/>
            <a:r>
              <a:rPr lang="en-US" kern="0" cap="small" spc="300" baseline="0" dirty="0">
                <a:solidFill>
                  <a:schemeClr val="bg2">
                    <a:lumMod val="60000"/>
                    <a:lumOff val="40000"/>
                  </a:schemeClr>
                </a:solidFill>
              </a:rPr>
              <a:t>Dissertation Defense</a:t>
            </a:r>
          </a:p>
        </p:txBody>
      </p:sp>
    </p:spTree>
    <p:extLst>
      <p:ext uri="{BB962C8B-B14F-4D97-AF65-F5344CB8AC3E}">
        <p14:creationId xmlns:p14="http://schemas.microsoft.com/office/powerpoint/2010/main" val="253691865"/>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Lst>
  <p:txStyles>
    <p:titleStyle>
      <a:lvl1pPr algn="l" defTabSz="914400" rtl="0" eaLnBrk="1" latinLnBrk="0" hangingPunct="1">
        <a:lnSpc>
          <a:spcPct val="90000"/>
        </a:lnSpc>
        <a:spcBef>
          <a:spcPct val="0"/>
        </a:spcBef>
        <a:buNone/>
        <a:defRPr sz="6000" b="1" i="0" kern="1200">
          <a:solidFill>
            <a:schemeClr val="bg1"/>
          </a:solidFill>
          <a:latin typeface="Franklin Gothic Heavy" panose="020B06030201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61.tiff"/><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62.tiff"/><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64.tiff"/><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3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3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9.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6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6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6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7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7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80.xml.rels><?xml version="1.0" encoding="UTF-8" standalone="yes"?>
<Relationships xmlns="http://schemas.openxmlformats.org/package/2006/relationships"><Relationship Id="rId3"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8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8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8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8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58.tiff"/><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59.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931830"/>
            <a:ext cx="12192000" cy="2387600"/>
          </a:xfrm>
        </p:spPr>
        <p:txBody>
          <a:bodyPr>
            <a:noAutofit/>
          </a:bodyPr>
          <a:lstStyle/>
          <a:p>
            <a:r>
              <a:rPr lang="en-US" dirty="0">
                <a:solidFill>
                  <a:schemeClr val="bg1"/>
                </a:solidFill>
                <a:latin typeface="Franklin Gothic Medium" panose="020B0603020102020204" pitchFamily="34" charset="0"/>
              </a:rPr>
              <a:t>Improving Modern Techniques of Causal Inference:</a:t>
            </a:r>
            <a:br>
              <a:rPr lang="en-US" dirty="0">
                <a:solidFill>
                  <a:schemeClr val="bg1"/>
                </a:solidFill>
                <a:latin typeface="Franklin Gothic Medium" panose="020B0603020102020204" pitchFamily="34" charset="0"/>
              </a:rPr>
            </a:br>
            <a:r>
              <a:rPr lang="en-US" sz="3600" dirty="0">
                <a:solidFill>
                  <a:schemeClr val="bg1"/>
                </a:solidFill>
                <a:latin typeface="Franklin Gothic Medium" panose="020B0603020102020204" pitchFamily="34" charset="0"/>
              </a:rPr>
              <a:t>Finite Sample Performance of ATM and ATO Doubly Robust Estimators, Variance Estimation for ATO Estimators, and Contextualized Tipping Point Sensitivity Analyses for Unmeasured Confounding</a:t>
            </a:r>
            <a:endParaRPr lang="en-US" sz="4800" dirty="0">
              <a:solidFill>
                <a:schemeClr val="bg1"/>
              </a:solidFill>
              <a:latin typeface="Franklin Gothic Medium" panose="020B0603020102020204" pitchFamily="34" charset="0"/>
            </a:endParaRPr>
          </a:p>
        </p:txBody>
      </p:sp>
      <p:sp>
        <p:nvSpPr>
          <p:cNvPr id="3" name="Subtitle 2"/>
          <p:cNvSpPr>
            <a:spLocks noGrp="1"/>
          </p:cNvSpPr>
          <p:nvPr>
            <p:ph type="subTitle" idx="1"/>
          </p:nvPr>
        </p:nvSpPr>
        <p:spPr>
          <a:xfrm>
            <a:off x="1524000" y="4411505"/>
            <a:ext cx="9144000" cy="1655762"/>
          </a:xfrm>
        </p:spPr>
        <p:txBody>
          <a:bodyPr/>
          <a:lstStyle/>
          <a:p>
            <a:r>
              <a:rPr lang="en-US" spc="300" dirty="0">
                <a:solidFill>
                  <a:schemeClr val="bg1"/>
                </a:solidFill>
                <a:latin typeface="Franklin Gothic Medium" charset="0"/>
                <a:ea typeface="Franklin Gothic Medium" charset="0"/>
                <a:cs typeface="Franklin Gothic Medium" charset="0"/>
              </a:rPr>
              <a:t>Lucy D’Agostino McGowan</a:t>
            </a:r>
          </a:p>
        </p:txBody>
      </p:sp>
    </p:spTree>
    <p:extLst>
      <p:ext uri="{BB962C8B-B14F-4D97-AF65-F5344CB8AC3E}">
        <p14:creationId xmlns:p14="http://schemas.microsoft.com/office/powerpoint/2010/main" val="274105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7C4C2-BF2F-114B-976D-D73F2A80EEBA}"/>
              </a:ext>
            </a:extLst>
          </p:cNvPr>
          <p:cNvSpPr>
            <a:spLocks noGrp="1"/>
          </p:cNvSpPr>
          <p:nvPr>
            <p:ph type="title"/>
          </p:nvPr>
        </p:nvSpPr>
        <p:spPr/>
        <p:txBody>
          <a:bodyPr/>
          <a:lstStyle/>
          <a:p>
            <a:r>
              <a:rPr lang="en-US" dirty="0"/>
              <a:t>Propensity score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D0D04FA-B094-1949-A36E-CD0363D758CB}"/>
                  </a:ext>
                </a:extLst>
              </p:cNvPr>
              <p:cNvSpPr txBox="1"/>
              <p:nvPr/>
            </p:nvSpPr>
            <p:spPr>
              <a:xfrm>
                <a:off x="2517212" y="2813819"/>
                <a:ext cx="7233775" cy="11541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m:t>
                      </m:r>
                      <m:r>
                        <a:rPr lang="en-US" sz="7500" b="0" i="1" smtClean="0">
                          <a:solidFill>
                            <a:schemeClr val="bg1"/>
                          </a:solidFill>
                          <a:latin typeface="Cambria Math" panose="02040503050406030204" pitchFamily="18" charset="0"/>
                        </a:rPr>
                        <m:t>𝑃</m:t>
                      </m:r>
                      <m:r>
                        <a:rPr lang="en-US" sz="7500" b="0" i="1" smtClean="0">
                          <a:solidFill>
                            <a:schemeClr val="bg1"/>
                          </a:solidFill>
                          <a:latin typeface="Cambria Math" panose="02040503050406030204" pitchFamily="18" charset="0"/>
                        </a:rPr>
                        <m:t>(</m:t>
                      </m:r>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=1|</m:t>
                      </m:r>
                      <m:r>
                        <a:rPr lang="en-US" sz="7500" b="1" i="0" smtClean="0">
                          <a:solidFill>
                            <a:schemeClr val="bg1"/>
                          </a:solidFill>
                          <a:latin typeface="Cambria Math" panose="02040503050406030204" pitchFamily="18" charset="0"/>
                        </a:rPr>
                        <m:t>𝐗</m:t>
                      </m:r>
                      <m:r>
                        <a:rPr lang="en-US" sz="7500" b="0" i="1" smtClean="0">
                          <a:solidFill>
                            <a:schemeClr val="bg1"/>
                          </a:solidFill>
                          <a:latin typeface="Cambria Math" panose="02040503050406030204" pitchFamily="18" charset="0"/>
                        </a:rPr>
                        <m:t>)</m:t>
                      </m:r>
                    </m:oMath>
                  </m:oMathPara>
                </a14:m>
                <a:endParaRPr lang="en-US" sz="7500" b="1" dirty="0"/>
              </a:p>
            </p:txBody>
          </p:sp>
        </mc:Choice>
        <mc:Fallback xmlns="">
          <p:sp>
            <p:nvSpPr>
              <p:cNvPr id="4" name="TextBox 3">
                <a:extLst>
                  <a:ext uri="{FF2B5EF4-FFF2-40B4-BE49-F238E27FC236}">
                    <a16:creationId xmlns:a16="http://schemas.microsoft.com/office/drawing/2014/main" id="{6D0D04FA-B094-1949-A36E-CD0363D758CB}"/>
                  </a:ext>
                </a:extLst>
              </p:cNvPr>
              <p:cNvSpPr txBox="1">
                <a:spLocks noRot="1" noChangeAspect="1" noMove="1" noResize="1" noEditPoints="1" noAdjustHandles="1" noChangeArrowheads="1" noChangeShapeType="1" noTextEdit="1"/>
              </p:cNvSpPr>
              <p:nvPr/>
            </p:nvSpPr>
            <p:spPr>
              <a:xfrm>
                <a:off x="2517212" y="2813819"/>
                <a:ext cx="7233775" cy="1154162"/>
              </a:xfrm>
              <a:prstGeom prst="rect">
                <a:avLst/>
              </a:prstGeom>
              <a:blipFill>
                <a:blip r:embed="rId3"/>
                <a:stretch>
                  <a:fillRect l="-876" t="-1099" r="-3678" b="-340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CAB8B3F7-9161-7446-A2DE-B694407229EC}"/>
                  </a:ext>
                </a:extLst>
              </p:cNvPr>
              <p:cNvSpPr txBox="1"/>
              <p:nvPr/>
            </p:nvSpPr>
            <p:spPr>
              <a:xfrm>
                <a:off x="3846454" y="4377925"/>
                <a:ext cx="5784468" cy="11541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𝑤</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m:t>
                      </m:r>
                      <m:r>
                        <a:rPr lang="en-US" sz="7500" b="0" i="1" smtClean="0">
                          <a:solidFill>
                            <a:schemeClr val="bg1"/>
                          </a:solidFill>
                          <a:latin typeface="Cambria Math" panose="02040503050406030204" pitchFamily="18" charset="0"/>
                        </a:rPr>
                        <m:t>𝑓</m:t>
                      </m:r>
                      <m:r>
                        <a:rPr lang="en-US" sz="7500" b="0" i="1" smtClean="0">
                          <a:solidFill>
                            <a:schemeClr val="bg1"/>
                          </a:solidFill>
                          <a:latin typeface="Cambria Math" panose="02040503050406030204" pitchFamily="18" charset="0"/>
                        </a:rPr>
                        <m:t>(</m:t>
                      </m:r>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 </m:t>
                      </m:r>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m:t>
                      </m:r>
                    </m:oMath>
                  </m:oMathPara>
                </a14:m>
                <a:endParaRPr lang="en-US" sz="7500" b="1" dirty="0"/>
              </a:p>
            </p:txBody>
          </p:sp>
        </mc:Choice>
        <mc:Fallback>
          <p:sp>
            <p:nvSpPr>
              <p:cNvPr id="5" name="TextBox 4">
                <a:extLst>
                  <a:ext uri="{FF2B5EF4-FFF2-40B4-BE49-F238E27FC236}">
                    <a16:creationId xmlns:a16="http://schemas.microsoft.com/office/drawing/2014/main" id="{CAB8B3F7-9161-7446-A2DE-B694407229EC}"/>
                  </a:ext>
                </a:extLst>
              </p:cNvPr>
              <p:cNvSpPr txBox="1">
                <a:spLocks noRot="1" noChangeAspect="1" noMove="1" noResize="1" noEditPoints="1" noAdjustHandles="1" noChangeArrowheads="1" noChangeShapeType="1" noTextEdit="1"/>
              </p:cNvSpPr>
              <p:nvPr/>
            </p:nvSpPr>
            <p:spPr>
              <a:xfrm>
                <a:off x="3846454" y="4377925"/>
                <a:ext cx="5784468" cy="1154162"/>
              </a:xfrm>
              <a:prstGeom prst="rect">
                <a:avLst/>
              </a:prstGeom>
              <a:blipFill>
                <a:blip r:embed="rId4"/>
                <a:stretch>
                  <a:fillRect l="-1535" r="-5263" b="-33696"/>
                </a:stretch>
              </a:blipFill>
            </p:spPr>
            <p:txBody>
              <a:bodyPr/>
              <a:lstStyle/>
              <a:p>
                <a:r>
                  <a:rPr lang="en-US">
                    <a:noFill/>
                  </a:rPr>
                  <a:t> </a:t>
                </a:r>
              </a:p>
            </p:txBody>
          </p:sp>
        </mc:Fallback>
      </mc:AlternateContent>
    </p:spTree>
    <p:extLst>
      <p:ext uri="{BB962C8B-B14F-4D97-AF65-F5344CB8AC3E}">
        <p14:creationId xmlns:p14="http://schemas.microsoft.com/office/powerpoint/2010/main" val="243835963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879AA1-008B-6141-B3C8-2A298A8FAB56}"/>
              </a:ext>
            </a:extLst>
          </p:cNvPr>
          <p:cNvPicPr>
            <a:picLocks/>
          </p:cNvPicPr>
          <p:nvPr/>
        </p:nvPicPr>
        <p:blipFill>
          <a:blip r:embed="rId3"/>
          <a:stretch>
            <a:fillRect/>
          </a:stretch>
        </p:blipFill>
        <p:spPr>
          <a:xfrm>
            <a:off x="896112" y="118872"/>
            <a:ext cx="10396728" cy="6099048"/>
          </a:xfrm>
          <a:prstGeom prst="rect">
            <a:avLst/>
          </a:prstGeom>
        </p:spPr>
      </p:pic>
      <p:sp>
        <p:nvSpPr>
          <p:cNvPr id="3" name="Rectangle 2">
            <a:extLst>
              <a:ext uri="{FF2B5EF4-FFF2-40B4-BE49-F238E27FC236}">
                <a16:creationId xmlns:a16="http://schemas.microsoft.com/office/drawing/2014/main" id="{15D77B2F-CF0E-4A40-8516-914115232829}"/>
              </a:ext>
            </a:extLst>
          </p:cNvPr>
          <p:cNvSpPr/>
          <p:nvPr/>
        </p:nvSpPr>
        <p:spPr>
          <a:xfrm>
            <a:off x="8235593" y="5474187"/>
            <a:ext cx="2856872" cy="584775"/>
          </a:xfrm>
          <a:prstGeom prst="rect">
            <a:avLst/>
          </a:prstGeom>
        </p:spPr>
        <p:txBody>
          <a:bodyPr wrap="none">
            <a:spAutoFit/>
          </a:bodyPr>
          <a:lstStyle/>
          <a:p>
            <a:r>
              <a:rPr lang="en-US" sz="3200" b="1" dirty="0">
                <a:latin typeface="Franklin Gothic Heavy" panose="020B0603020102020204" pitchFamily="34" charset="0"/>
              </a:rPr>
              <a:t>wrong-correct</a:t>
            </a:r>
          </a:p>
        </p:txBody>
      </p:sp>
      <p:sp>
        <p:nvSpPr>
          <p:cNvPr id="4" name="TextBox 3">
            <a:extLst>
              <a:ext uri="{FF2B5EF4-FFF2-40B4-BE49-F238E27FC236}">
                <a16:creationId xmlns:a16="http://schemas.microsoft.com/office/drawing/2014/main" id="{9C4649CA-67F8-1848-BBC6-9C1089569A30}"/>
              </a:ext>
            </a:extLst>
          </p:cNvPr>
          <p:cNvSpPr txBox="1"/>
          <p:nvPr/>
        </p:nvSpPr>
        <p:spPr>
          <a:xfrm>
            <a:off x="8568225" y="5169808"/>
            <a:ext cx="951565" cy="461665"/>
          </a:xfrm>
          <a:prstGeom prst="rect">
            <a:avLst/>
          </a:prstGeom>
          <a:noFill/>
        </p:spPr>
        <p:txBody>
          <a:bodyPr wrap="square" rtlCol="0">
            <a:spAutoFit/>
          </a:bodyPr>
          <a:lstStyle/>
          <a:p>
            <a:pPr algn="ctr"/>
            <a:r>
              <a:rPr lang="en-US" sz="2400" b="1" dirty="0">
                <a:latin typeface="Franklin Gothic Heavy" panose="020B0603020102020204" pitchFamily="34" charset="0"/>
              </a:rPr>
              <a:t>PS</a:t>
            </a:r>
          </a:p>
        </p:txBody>
      </p:sp>
      <p:sp>
        <p:nvSpPr>
          <p:cNvPr id="5" name="TextBox 4">
            <a:extLst>
              <a:ext uri="{FF2B5EF4-FFF2-40B4-BE49-F238E27FC236}">
                <a16:creationId xmlns:a16="http://schemas.microsoft.com/office/drawing/2014/main" id="{94D2268E-0A15-9448-8DFF-3BD22119387A}"/>
              </a:ext>
            </a:extLst>
          </p:cNvPr>
          <p:cNvSpPr txBox="1"/>
          <p:nvPr/>
        </p:nvSpPr>
        <p:spPr>
          <a:xfrm>
            <a:off x="9481524" y="5169808"/>
            <a:ext cx="1649207" cy="461665"/>
          </a:xfrm>
          <a:prstGeom prst="rect">
            <a:avLst/>
          </a:prstGeom>
          <a:noFill/>
        </p:spPr>
        <p:txBody>
          <a:bodyPr wrap="square" rtlCol="0">
            <a:spAutoFit/>
          </a:bodyPr>
          <a:lstStyle/>
          <a:p>
            <a:pPr algn="ctr"/>
            <a:r>
              <a:rPr lang="en-US" sz="2400" b="1" dirty="0">
                <a:latin typeface="Franklin Gothic Heavy" panose="020B0603020102020204" pitchFamily="34" charset="0"/>
              </a:rPr>
              <a:t>outcome</a:t>
            </a:r>
          </a:p>
        </p:txBody>
      </p:sp>
    </p:spTree>
    <p:extLst>
      <p:ext uri="{BB962C8B-B14F-4D97-AF65-F5344CB8AC3E}">
        <p14:creationId xmlns:p14="http://schemas.microsoft.com/office/powerpoint/2010/main" val="35761010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F0CB05-384F-DD43-9805-865975C99AE7}"/>
              </a:ext>
            </a:extLst>
          </p:cNvPr>
          <p:cNvPicPr>
            <a:picLocks/>
          </p:cNvPicPr>
          <p:nvPr/>
        </p:nvPicPr>
        <p:blipFill>
          <a:blip r:embed="rId2"/>
          <a:stretch>
            <a:fillRect/>
          </a:stretch>
        </p:blipFill>
        <p:spPr>
          <a:xfrm>
            <a:off x="896112" y="118872"/>
            <a:ext cx="10396728" cy="6099048"/>
          </a:xfrm>
          <a:prstGeom prst="rect">
            <a:avLst/>
          </a:prstGeom>
        </p:spPr>
      </p:pic>
      <p:sp>
        <p:nvSpPr>
          <p:cNvPr id="3" name="Rectangle 2">
            <a:extLst>
              <a:ext uri="{FF2B5EF4-FFF2-40B4-BE49-F238E27FC236}">
                <a16:creationId xmlns:a16="http://schemas.microsoft.com/office/drawing/2014/main" id="{BE70E0A1-FE0A-BB4B-92BE-CF85F9CECF26}"/>
              </a:ext>
            </a:extLst>
          </p:cNvPr>
          <p:cNvSpPr/>
          <p:nvPr/>
        </p:nvSpPr>
        <p:spPr>
          <a:xfrm>
            <a:off x="8235593" y="5474187"/>
            <a:ext cx="2856872" cy="584775"/>
          </a:xfrm>
          <a:prstGeom prst="rect">
            <a:avLst/>
          </a:prstGeom>
        </p:spPr>
        <p:txBody>
          <a:bodyPr wrap="none">
            <a:spAutoFit/>
          </a:bodyPr>
          <a:lstStyle/>
          <a:p>
            <a:r>
              <a:rPr lang="en-US" sz="3200" b="1" dirty="0">
                <a:latin typeface="Franklin Gothic Heavy" panose="020B0603020102020204" pitchFamily="34" charset="0"/>
              </a:rPr>
              <a:t>wrong-correct</a:t>
            </a:r>
          </a:p>
        </p:txBody>
      </p:sp>
      <p:sp>
        <p:nvSpPr>
          <p:cNvPr id="6" name="TextBox 5">
            <a:extLst>
              <a:ext uri="{FF2B5EF4-FFF2-40B4-BE49-F238E27FC236}">
                <a16:creationId xmlns:a16="http://schemas.microsoft.com/office/drawing/2014/main" id="{CE2B750E-F64A-DB42-AA9D-75BE4AD930DF}"/>
              </a:ext>
            </a:extLst>
          </p:cNvPr>
          <p:cNvSpPr txBox="1"/>
          <p:nvPr/>
        </p:nvSpPr>
        <p:spPr>
          <a:xfrm>
            <a:off x="8568225" y="5169808"/>
            <a:ext cx="951565" cy="461665"/>
          </a:xfrm>
          <a:prstGeom prst="rect">
            <a:avLst/>
          </a:prstGeom>
          <a:noFill/>
        </p:spPr>
        <p:txBody>
          <a:bodyPr wrap="square" rtlCol="0">
            <a:spAutoFit/>
          </a:bodyPr>
          <a:lstStyle/>
          <a:p>
            <a:pPr algn="ctr"/>
            <a:r>
              <a:rPr lang="en-US" sz="2400" b="1" dirty="0">
                <a:latin typeface="Franklin Gothic Heavy" panose="020B0603020102020204" pitchFamily="34" charset="0"/>
              </a:rPr>
              <a:t>PS</a:t>
            </a:r>
          </a:p>
        </p:txBody>
      </p:sp>
      <p:sp>
        <p:nvSpPr>
          <p:cNvPr id="7" name="TextBox 6">
            <a:extLst>
              <a:ext uri="{FF2B5EF4-FFF2-40B4-BE49-F238E27FC236}">
                <a16:creationId xmlns:a16="http://schemas.microsoft.com/office/drawing/2014/main" id="{3479CAB7-EAD0-C745-8749-CD3DDDC67B02}"/>
              </a:ext>
            </a:extLst>
          </p:cNvPr>
          <p:cNvSpPr txBox="1"/>
          <p:nvPr/>
        </p:nvSpPr>
        <p:spPr>
          <a:xfrm>
            <a:off x="9481524" y="5169808"/>
            <a:ext cx="1649207" cy="461665"/>
          </a:xfrm>
          <a:prstGeom prst="rect">
            <a:avLst/>
          </a:prstGeom>
          <a:noFill/>
        </p:spPr>
        <p:txBody>
          <a:bodyPr wrap="square" rtlCol="0">
            <a:spAutoFit/>
          </a:bodyPr>
          <a:lstStyle/>
          <a:p>
            <a:pPr algn="ctr"/>
            <a:r>
              <a:rPr lang="en-US" sz="2400" b="1" dirty="0">
                <a:latin typeface="Franklin Gothic Heavy" panose="020B0603020102020204" pitchFamily="34" charset="0"/>
              </a:rPr>
              <a:t>outcome</a:t>
            </a:r>
          </a:p>
        </p:txBody>
      </p:sp>
    </p:spTree>
    <p:extLst>
      <p:ext uri="{BB962C8B-B14F-4D97-AF65-F5344CB8AC3E}">
        <p14:creationId xmlns:p14="http://schemas.microsoft.com/office/powerpoint/2010/main" val="20224574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58B30C-FA36-8A45-B814-BC6176EAEEAB}"/>
              </a:ext>
            </a:extLst>
          </p:cNvPr>
          <p:cNvPicPr>
            <a:picLocks/>
          </p:cNvPicPr>
          <p:nvPr/>
        </p:nvPicPr>
        <p:blipFill>
          <a:blip r:embed="rId2"/>
          <a:stretch>
            <a:fillRect/>
          </a:stretch>
        </p:blipFill>
        <p:spPr>
          <a:xfrm>
            <a:off x="896112" y="118872"/>
            <a:ext cx="10396728" cy="6099048"/>
          </a:xfrm>
          <a:prstGeom prst="rect">
            <a:avLst/>
          </a:prstGeom>
        </p:spPr>
      </p:pic>
      <p:sp>
        <p:nvSpPr>
          <p:cNvPr id="3" name="Rectangle 2">
            <a:extLst>
              <a:ext uri="{FF2B5EF4-FFF2-40B4-BE49-F238E27FC236}">
                <a16:creationId xmlns:a16="http://schemas.microsoft.com/office/drawing/2014/main" id="{37E5E017-BB95-F147-99EF-96911BE0B957}"/>
              </a:ext>
            </a:extLst>
          </p:cNvPr>
          <p:cNvSpPr/>
          <p:nvPr/>
        </p:nvSpPr>
        <p:spPr>
          <a:xfrm>
            <a:off x="8235593" y="5474187"/>
            <a:ext cx="2656496" cy="584775"/>
          </a:xfrm>
          <a:prstGeom prst="rect">
            <a:avLst/>
          </a:prstGeom>
        </p:spPr>
        <p:txBody>
          <a:bodyPr wrap="none">
            <a:spAutoFit/>
          </a:bodyPr>
          <a:lstStyle/>
          <a:p>
            <a:r>
              <a:rPr lang="en-US" sz="3200" b="1" dirty="0">
                <a:latin typeface="Franklin Gothic Heavy" panose="020B0603020102020204" pitchFamily="34" charset="0"/>
              </a:rPr>
              <a:t>wrong-wrong</a:t>
            </a:r>
          </a:p>
        </p:txBody>
      </p:sp>
      <p:sp>
        <p:nvSpPr>
          <p:cNvPr id="5" name="TextBox 4">
            <a:extLst>
              <a:ext uri="{FF2B5EF4-FFF2-40B4-BE49-F238E27FC236}">
                <a16:creationId xmlns:a16="http://schemas.microsoft.com/office/drawing/2014/main" id="{6E9275D6-0208-0F41-9EB6-704662722516}"/>
              </a:ext>
            </a:extLst>
          </p:cNvPr>
          <p:cNvSpPr txBox="1"/>
          <p:nvPr/>
        </p:nvSpPr>
        <p:spPr>
          <a:xfrm>
            <a:off x="8101719" y="5199572"/>
            <a:ext cx="1649207" cy="461665"/>
          </a:xfrm>
          <a:prstGeom prst="rect">
            <a:avLst/>
          </a:prstGeom>
          <a:noFill/>
        </p:spPr>
        <p:txBody>
          <a:bodyPr wrap="square" rtlCol="0">
            <a:spAutoFit/>
          </a:bodyPr>
          <a:lstStyle/>
          <a:p>
            <a:pPr algn="ctr"/>
            <a:r>
              <a:rPr lang="en-US" sz="2400" b="1" dirty="0">
                <a:latin typeface="Franklin Gothic Heavy" panose="020B0603020102020204" pitchFamily="34" charset="0"/>
              </a:rPr>
              <a:t>extreme</a:t>
            </a:r>
          </a:p>
        </p:txBody>
      </p:sp>
    </p:spTree>
    <p:extLst>
      <p:ext uri="{BB962C8B-B14F-4D97-AF65-F5344CB8AC3E}">
        <p14:creationId xmlns:p14="http://schemas.microsoft.com/office/powerpoint/2010/main" val="425565562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F4711D-0706-704D-9A4F-391D4A6D97C9}"/>
              </a:ext>
            </a:extLst>
          </p:cNvPr>
          <p:cNvPicPr>
            <a:picLocks noChangeAspect="1"/>
          </p:cNvPicPr>
          <p:nvPr/>
        </p:nvPicPr>
        <p:blipFill>
          <a:blip r:embed="rId3"/>
          <a:stretch>
            <a:fillRect/>
          </a:stretch>
        </p:blipFill>
        <p:spPr>
          <a:xfrm>
            <a:off x="896112" y="118872"/>
            <a:ext cx="10396728" cy="6093320"/>
          </a:xfrm>
          <a:prstGeom prst="rect">
            <a:avLst/>
          </a:prstGeom>
        </p:spPr>
      </p:pic>
      <p:sp>
        <p:nvSpPr>
          <p:cNvPr id="3" name="Rectangle 2">
            <a:extLst>
              <a:ext uri="{FF2B5EF4-FFF2-40B4-BE49-F238E27FC236}">
                <a16:creationId xmlns:a16="http://schemas.microsoft.com/office/drawing/2014/main" id="{D478B13C-7FD2-7D47-B3A7-6AB99D2363C2}"/>
              </a:ext>
            </a:extLst>
          </p:cNvPr>
          <p:cNvSpPr/>
          <p:nvPr/>
        </p:nvSpPr>
        <p:spPr>
          <a:xfrm>
            <a:off x="8235593" y="5474187"/>
            <a:ext cx="2656496" cy="584775"/>
          </a:xfrm>
          <a:prstGeom prst="rect">
            <a:avLst/>
          </a:prstGeom>
        </p:spPr>
        <p:txBody>
          <a:bodyPr wrap="none">
            <a:spAutoFit/>
          </a:bodyPr>
          <a:lstStyle/>
          <a:p>
            <a:r>
              <a:rPr lang="en-US" sz="3200" b="1" dirty="0">
                <a:latin typeface="Franklin Gothic Heavy" panose="020B0603020102020204" pitchFamily="34" charset="0"/>
              </a:rPr>
              <a:t>wrong-wrong</a:t>
            </a:r>
          </a:p>
        </p:txBody>
      </p:sp>
      <p:sp>
        <p:nvSpPr>
          <p:cNvPr id="4" name="TextBox 3">
            <a:extLst>
              <a:ext uri="{FF2B5EF4-FFF2-40B4-BE49-F238E27FC236}">
                <a16:creationId xmlns:a16="http://schemas.microsoft.com/office/drawing/2014/main" id="{44E5E4BC-DCC2-024A-9FDD-595B95E970EF}"/>
              </a:ext>
            </a:extLst>
          </p:cNvPr>
          <p:cNvSpPr txBox="1"/>
          <p:nvPr/>
        </p:nvSpPr>
        <p:spPr>
          <a:xfrm>
            <a:off x="8101719" y="5199572"/>
            <a:ext cx="1649207" cy="461665"/>
          </a:xfrm>
          <a:prstGeom prst="rect">
            <a:avLst/>
          </a:prstGeom>
          <a:noFill/>
        </p:spPr>
        <p:txBody>
          <a:bodyPr wrap="square" rtlCol="0">
            <a:spAutoFit/>
          </a:bodyPr>
          <a:lstStyle/>
          <a:p>
            <a:pPr algn="ctr"/>
            <a:r>
              <a:rPr lang="en-US" sz="2400" b="1" dirty="0">
                <a:latin typeface="Franklin Gothic Heavy" panose="020B0603020102020204" pitchFamily="34" charset="0"/>
              </a:rPr>
              <a:t>extreme</a:t>
            </a:r>
          </a:p>
        </p:txBody>
      </p:sp>
    </p:spTree>
    <p:extLst>
      <p:ext uri="{BB962C8B-B14F-4D97-AF65-F5344CB8AC3E}">
        <p14:creationId xmlns:p14="http://schemas.microsoft.com/office/powerpoint/2010/main" val="418149170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A2FCB1-089F-E647-B740-A60E334E5427}"/>
              </a:ext>
            </a:extLst>
          </p:cNvPr>
          <p:cNvPicPr>
            <a:picLocks/>
          </p:cNvPicPr>
          <p:nvPr/>
        </p:nvPicPr>
        <p:blipFill>
          <a:blip r:embed="rId2"/>
          <a:stretch>
            <a:fillRect/>
          </a:stretch>
        </p:blipFill>
        <p:spPr>
          <a:xfrm>
            <a:off x="896112" y="118872"/>
            <a:ext cx="10396728" cy="6099048"/>
          </a:xfrm>
          <a:prstGeom prst="rect">
            <a:avLst/>
          </a:prstGeom>
        </p:spPr>
      </p:pic>
      <p:sp>
        <p:nvSpPr>
          <p:cNvPr id="3" name="Rectangle 2">
            <a:extLst>
              <a:ext uri="{FF2B5EF4-FFF2-40B4-BE49-F238E27FC236}">
                <a16:creationId xmlns:a16="http://schemas.microsoft.com/office/drawing/2014/main" id="{4BA6338A-9E23-7E42-B730-DD227DACC863}"/>
              </a:ext>
            </a:extLst>
          </p:cNvPr>
          <p:cNvSpPr/>
          <p:nvPr/>
        </p:nvSpPr>
        <p:spPr>
          <a:xfrm>
            <a:off x="8235593" y="5474187"/>
            <a:ext cx="2656496" cy="584775"/>
          </a:xfrm>
          <a:prstGeom prst="rect">
            <a:avLst/>
          </a:prstGeom>
        </p:spPr>
        <p:txBody>
          <a:bodyPr wrap="none">
            <a:spAutoFit/>
          </a:bodyPr>
          <a:lstStyle/>
          <a:p>
            <a:r>
              <a:rPr lang="en-US" sz="3200" b="1" dirty="0">
                <a:latin typeface="Franklin Gothic Heavy" panose="020B0603020102020204" pitchFamily="34" charset="0"/>
              </a:rPr>
              <a:t>wrong-wrong</a:t>
            </a:r>
          </a:p>
        </p:txBody>
      </p:sp>
      <p:sp>
        <p:nvSpPr>
          <p:cNvPr id="4" name="TextBox 3">
            <a:extLst>
              <a:ext uri="{FF2B5EF4-FFF2-40B4-BE49-F238E27FC236}">
                <a16:creationId xmlns:a16="http://schemas.microsoft.com/office/drawing/2014/main" id="{94CA75CE-2A74-BD48-B9BD-EC7834A8C1CA}"/>
              </a:ext>
            </a:extLst>
          </p:cNvPr>
          <p:cNvSpPr txBox="1"/>
          <p:nvPr/>
        </p:nvSpPr>
        <p:spPr>
          <a:xfrm>
            <a:off x="8201469" y="5199572"/>
            <a:ext cx="1649207" cy="461665"/>
          </a:xfrm>
          <a:prstGeom prst="rect">
            <a:avLst/>
          </a:prstGeom>
          <a:noFill/>
        </p:spPr>
        <p:txBody>
          <a:bodyPr wrap="square" rtlCol="0">
            <a:spAutoFit/>
          </a:bodyPr>
          <a:lstStyle/>
          <a:p>
            <a:pPr algn="ctr"/>
            <a:r>
              <a:rPr lang="en-US" sz="2400" b="1" dirty="0">
                <a:latin typeface="Franklin Gothic Heavy" panose="020B0603020102020204" pitchFamily="34" charset="0"/>
              </a:rPr>
              <a:t>moderate</a:t>
            </a:r>
          </a:p>
        </p:txBody>
      </p:sp>
    </p:spTree>
    <p:extLst>
      <p:ext uri="{BB962C8B-B14F-4D97-AF65-F5344CB8AC3E}">
        <p14:creationId xmlns:p14="http://schemas.microsoft.com/office/powerpoint/2010/main" val="1006696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5A4132-719E-824C-81CA-00BEF9938619}"/>
              </a:ext>
            </a:extLst>
          </p:cNvPr>
          <p:cNvPicPr>
            <a:picLocks/>
          </p:cNvPicPr>
          <p:nvPr/>
        </p:nvPicPr>
        <p:blipFill>
          <a:blip r:embed="rId3"/>
          <a:stretch>
            <a:fillRect/>
          </a:stretch>
        </p:blipFill>
        <p:spPr>
          <a:xfrm>
            <a:off x="896112" y="118872"/>
            <a:ext cx="10396728" cy="6099048"/>
          </a:xfrm>
          <a:prstGeom prst="rect">
            <a:avLst/>
          </a:prstGeom>
        </p:spPr>
      </p:pic>
      <p:sp>
        <p:nvSpPr>
          <p:cNvPr id="3" name="Rectangle 2">
            <a:extLst>
              <a:ext uri="{FF2B5EF4-FFF2-40B4-BE49-F238E27FC236}">
                <a16:creationId xmlns:a16="http://schemas.microsoft.com/office/drawing/2014/main" id="{C2BCA9B2-BAA0-B44E-88F3-A5B27C090607}"/>
              </a:ext>
            </a:extLst>
          </p:cNvPr>
          <p:cNvSpPr/>
          <p:nvPr/>
        </p:nvSpPr>
        <p:spPr>
          <a:xfrm>
            <a:off x="8235593" y="5474187"/>
            <a:ext cx="2656496" cy="584775"/>
          </a:xfrm>
          <a:prstGeom prst="rect">
            <a:avLst/>
          </a:prstGeom>
        </p:spPr>
        <p:txBody>
          <a:bodyPr wrap="none">
            <a:spAutoFit/>
          </a:bodyPr>
          <a:lstStyle/>
          <a:p>
            <a:r>
              <a:rPr lang="en-US" sz="3200" b="1" dirty="0">
                <a:latin typeface="Franklin Gothic Heavy" panose="020B0603020102020204" pitchFamily="34" charset="0"/>
              </a:rPr>
              <a:t>wrong-wrong</a:t>
            </a:r>
          </a:p>
        </p:txBody>
      </p:sp>
      <p:sp>
        <p:nvSpPr>
          <p:cNvPr id="4" name="TextBox 3">
            <a:extLst>
              <a:ext uri="{FF2B5EF4-FFF2-40B4-BE49-F238E27FC236}">
                <a16:creationId xmlns:a16="http://schemas.microsoft.com/office/drawing/2014/main" id="{9A977D45-7913-6F42-A0F0-E766D06CA9CA}"/>
              </a:ext>
            </a:extLst>
          </p:cNvPr>
          <p:cNvSpPr txBox="1"/>
          <p:nvPr/>
        </p:nvSpPr>
        <p:spPr>
          <a:xfrm>
            <a:off x="8234722" y="5199572"/>
            <a:ext cx="1649207" cy="461665"/>
          </a:xfrm>
          <a:prstGeom prst="rect">
            <a:avLst/>
          </a:prstGeom>
          <a:noFill/>
        </p:spPr>
        <p:txBody>
          <a:bodyPr wrap="square" rtlCol="0">
            <a:spAutoFit/>
          </a:bodyPr>
          <a:lstStyle/>
          <a:p>
            <a:r>
              <a:rPr lang="en-US" sz="2400" b="1" dirty="0">
                <a:latin typeface="Franklin Gothic Heavy" panose="020B0603020102020204" pitchFamily="34" charset="0"/>
              </a:rPr>
              <a:t>slight</a:t>
            </a:r>
          </a:p>
        </p:txBody>
      </p:sp>
    </p:spTree>
    <p:extLst>
      <p:ext uri="{BB962C8B-B14F-4D97-AF65-F5344CB8AC3E}">
        <p14:creationId xmlns:p14="http://schemas.microsoft.com/office/powerpoint/2010/main" val="177741578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5EF78-2182-FF40-97D8-342003D28194}"/>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7E806F7D-991D-134A-ADDF-3C55AB25772C}"/>
              </a:ext>
            </a:extLst>
          </p:cNvPr>
          <p:cNvSpPr>
            <a:spLocks noGrp="1"/>
          </p:cNvSpPr>
          <p:nvPr>
            <p:ph idx="1"/>
          </p:nvPr>
        </p:nvSpPr>
        <p:spPr/>
        <p:txBody>
          <a:bodyPr>
            <a:normAutofit fontScale="92500" lnSpcReduction="10000"/>
          </a:bodyPr>
          <a:lstStyle/>
          <a:p>
            <a:r>
              <a:rPr lang="en-US" b="1" dirty="0">
                <a:solidFill>
                  <a:schemeClr val="accent1"/>
                </a:solidFill>
              </a:rPr>
              <a:t>Derived</a:t>
            </a:r>
            <a:r>
              <a:rPr lang="en-US" dirty="0"/>
              <a:t> the DR estimator and large sample variance for ATO</a:t>
            </a:r>
          </a:p>
          <a:p>
            <a:r>
              <a:rPr lang="en-US" b="1" dirty="0">
                <a:solidFill>
                  <a:schemeClr val="accent1"/>
                </a:solidFill>
              </a:rPr>
              <a:t>Compared </a:t>
            </a:r>
            <a:r>
              <a:rPr lang="en-US" dirty="0"/>
              <a:t>to conventional methods</a:t>
            </a:r>
          </a:p>
          <a:p>
            <a:r>
              <a:rPr lang="en-US" dirty="0"/>
              <a:t>When the </a:t>
            </a:r>
            <a:r>
              <a:rPr lang="en-US" b="1" dirty="0">
                <a:solidFill>
                  <a:schemeClr val="accent1"/>
                </a:solidFill>
              </a:rPr>
              <a:t>outcome model is correctly specified</a:t>
            </a:r>
            <a:r>
              <a:rPr lang="en-US" dirty="0"/>
              <a:t>, robust standard errors obtained from a generalized linear model perform well, </a:t>
            </a:r>
            <a:r>
              <a:rPr lang="en-US" b="1" dirty="0">
                <a:solidFill>
                  <a:schemeClr val="accent1"/>
                </a:solidFill>
              </a:rPr>
              <a:t>otherwise</a:t>
            </a:r>
            <a:r>
              <a:rPr lang="en-US" dirty="0"/>
              <a:t> our </a:t>
            </a:r>
            <a:r>
              <a:rPr lang="en-US" b="1" dirty="0">
                <a:solidFill>
                  <a:schemeClr val="accent1"/>
                </a:solidFill>
              </a:rPr>
              <a:t>large-sample variance is preferred</a:t>
            </a:r>
          </a:p>
          <a:p>
            <a:r>
              <a:rPr lang="en-US" dirty="0"/>
              <a:t>If a confounder is completely left out, we need </a:t>
            </a:r>
            <a:r>
              <a:rPr lang="en-US" b="1" dirty="0">
                <a:solidFill>
                  <a:schemeClr val="accent1"/>
                </a:solidFill>
              </a:rPr>
              <a:t>alternative methods </a:t>
            </a:r>
            <a:r>
              <a:rPr lang="en-US" dirty="0"/>
              <a:t>to adjust for the </a:t>
            </a:r>
            <a:r>
              <a:rPr lang="en-US" b="1" dirty="0">
                <a:solidFill>
                  <a:schemeClr val="accent1"/>
                </a:solidFill>
              </a:rPr>
              <a:t>bias</a:t>
            </a:r>
          </a:p>
        </p:txBody>
      </p:sp>
    </p:spTree>
    <p:extLst>
      <p:ext uri="{BB962C8B-B14F-4D97-AF65-F5344CB8AC3E}">
        <p14:creationId xmlns:p14="http://schemas.microsoft.com/office/powerpoint/2010/main" val="81837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19B7F-1A5D-4141-B4AF-DE9506928D05}"/>
              </a:ext>
            </a:extLst>
          </p:cNvPr>
          <p:cNvSpPr>
            <a:spLocks noGrp="1"/>
          </p:cNvSpPr>
          <p:nvPr>
            <p:ph type="title"/>
          </p:nvPr>
        </p:nvSpPr>
        <p:spPr/>
        <p:txBody>
          <a:bodyPr/>
          <a:lstStyle/>
          <a:p>
            <a:r>
              <a:rPr lang="en-US" sz="11500" dirty="0"/>
              <a:t>Q</a:t>
            </a:r>
            <a:r>
              <a:rPr lang="en-US" sz="9600" dirty="0">
                <a:solidFill>
                  <a:schemeClr val="accent1"/>
                </a:solidFill>
              </a:rPr>
              <a:t>&amp;</a:t>
            </a:r>
            <a:r>
              <a:rPr lang="en-US" sz="11500" dirty="0"/>
              <a:t>A</a:t>
            </a:r>
          </a:p>
        </p:txBody>
      </p:sp>
    </p:spTree>
    <p:extLst>
      <p:ext uri="{BB962C8B-B14F-4D97-AF65-F5344CB8AC3E}">
        <p14:creationId xmlns:p14="http://schemas.microsoft.com/office/powerpoint/2010/main" val="197028415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AC2AE-68D5-5C43-A1E3-D5DF0D613E0B}"/>
              </a:ext>
            </a:extLst>
          </p:cNvPr>
          <p:cNvSpPr>
            <a:spLocks noGrp="1"/>
          </p:cNvSpPr>
          <p:nvPr>
            <p:ph type="title"/>
          </p:nvPr>
        </p:nvSpPr>
        <p:spPr/>
        <p:txBody>
          <a:bodyPr/>
          <a:lstStyle/>
          <a:p>
            <a:r>
              <a:rPr lang="en-US" dirty="0">
                <a:latin typeface="Franklin Gothic Medium" panose="020B0603020102020204" pitchFamily="34" charset="0"/>
              </a:rPr>
              <a:t>Contextualized Tipping Point Sensitivity Analyses for Unmeasured Confounding</a:t>
            </a:r>
            <a:endParaRPr lang="en-US" dirty="0"/>
          </a:p>
        </p:txBody>
      </p:sp>
    </p:spTree>
    <p:extLst>
      <p:ext uri="{BB962C8B-B14F-4D97-AF65-F5344CB8AC3E}">
        <p14:creationId xmlns:p14="http://schemas.microsoft.com/office/powerpoint/2010/main" val="404440302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889E7-4907-9D4A-9EB7-EA63BADBA7F0}"/>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A2EE54FD-DC89-CC49-87C6-1B3C0053E4D0}"/>
              </a:ext>
            </a:extLst>
          </p:cNvPr>
          <p:cNvSpPr>
            <a:spLocks noGrp="1"/>
          </p:cNvSpPr>
          <p:nvPr>
            <p:ph idx="1"/>
          </p:nvPr>
        </p:nvSpPr>
        <p:spPr/>
        <p:txBody>
          <a:bodyPr/>
          <a:lstStyle/>
          <a:p>
            <a:r>
              <a:rPr lang="en-US" dirty="0"/>
              <a:t>Review of </a:t>
            </a:r>
            <a:r>
              <a:rPr lang="en-US" b="1" dirty="0">
                <a:solidFill>
                  <a:schemeClr val="accent1"/>
                </a:solidFill>
              </a:rPr>
              <a:t>90 observational studies </a:t>
            </a:r>
            <a:r>
              <a:rPr lang="en-US" dirty="0"/>
              <a:t>JAMA, NEJM, and AJE</a:t>
            </a:r>
          </a:p>
          <a:p>
            <a:r>
              <a:rPr lang="en-US" b="1" dirty="0">
                <a:solidFill>
                  <a:schemeClr val="accent1"/>
                </a:solidFill>
              </a:rPr>
              <a:t>41</a:t>
            </a:r>
            <a:r>
              <a:rPr lang="en-US" dirty="0"/>
              <a:t> mentioned the issue of unmeasured confounding as a limitation</a:t>
            </a:r>
          </a:p>
          <a:p>
            <a:r>
              <a:rPr lang="en-US" b="1" dirty="0">
                <a:solidFill>
                  <a:schemeClr val="accent1"/>
                </a:solidFill>
              </a:rPr>
              <a:t>4</a:t>
            </a:r>
            <a:r>
              <a:rPr lang="en-US" dirty="0"/>
              <a:t> performed a quantitative sensitivity analysis</a:t>
            </a:r>
          </a:p>
        </p:txBody>
      </p:sp>
    </p:spTree>
    <p:extLst>
      <p:ext uri="{BB962C8B-B14F-4D97-AF65-F5344CB8AC3E}">
        <p14:creationId xmlns:p14="http://schemas.microsoft.com/office/powerpoint/2010/main" val="3833103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Estimate treatment effect</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122640" y="2276813"/>
                <a:ext cx="11471537" cy="22281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𝑌</m:t>
                                  </m:r>
                                </m:e>
                                <m:sub>
                                  <m:r>
                                    <a:rPr lang="en-US" sz="6600" b="0" i="1" smtClean="0">
                                      <a:solidFill>
                                        <a:schemeClr val="bg1"/>
                                      </a:solidFill>
                                      <a:latin typeface="Cambria Math" panose="02040503050406030204" pitchFamily="18" charset="0"/>
                                    </a:rPr>
                                    <m:t>𝑖</m:t>
                                  </m:r>
                                </m:sub>
                              </m:sSub>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𝑤</m:t>
                                  </m:r>
                                </m:e>
                                <m:sub>
                                  <m:r>
                                    <a:rPr lang="en-US" sz="6600" b="0" i="1" smtClean="0">
                                      <a:solidFill>
                                        <a:schemeClr val="bg1"/>
                                      </a:solidFill>
                                      <a:latin typeface="Cambria Math" panose="02040503050406030204" pitchFamily="18" charset="0"/>
                                    </a:rPr>
                                    <m:t>𝑖</m:t>
                                  </m:r>
                                </m:sub>
                              </m:sSub>
                            </m:e>
                          </m:nary>
                        </m:num>
                        <m:den>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𝑤</m:t>
                                  </m:r>
                                </m:e>
                                <m:sub>
                                  <m:r>
                                    <a:rPr lang="en-US" sz="6600" b="0" i="1" smtClean="0">
                                      <a:solidFill>
                                        <a:schemeClr val="bg1"/>
                                      </a:solidFill>
                                      <a:latin typeface="Cambria Math" panose="02040503050406030204" pitchFamily="18" charset="0"/>
                                    </a:rPr>
                                    <m:t>𝑖</m:t>
                                  </m:r>
                                </m:sub>
                              </m:sSub>
                            </m:e>
                          </m:nary>
                        </m:den>
                      </m:f>
                      <m:r>
                        <a:rPr lang="en-US" sz="6600" b="0" i="1" smtClean="0">
                          <a:solidFill>
                            <a:schemeClr val="bg1"/>
                          </a:solidFill>
                          <a:latin typeface="Cambria Math" panose="02040503050406030204" pitchFamily="18" charset="0"/>
                        </a:rPr>
                        <m:t>−</m:t>
                      </m:r>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𝑌</m:t>
                                  </m:r>
                                </m:e>
                                <m:sub>
                                  <m:r>
                                    <a:rPr lang="en-US" sz="6600" b="0" i="1" smtClean="0">
                                      <a:solidFill>
                                        <a:schemeClr val="bg1"/>
                                      </a:solidFill>
                                      <a:latin typeface="Cambria Math" panose="02040503050406030204" pitchFamily="18" charset="0"/>
                                    </a:rPr>
                                    <m:t>𝑖</m:t>
                                  </m:r>
                                </m:sub>
                              </m:sSub>
                              <m:d>
                                <m:dPr>
                                  <m:ctrlPr>
                                    <a:rPr lang="en-US" sz="6600" b="0" i="1" smtClean="0">
                                      <a:solidFill>
                                        <a:schemeClr val="bg1"/>
                                      </a:solidFill>
                                      <a:latin typeface="Cambria Math" panose="02040503050406030204" pitchFamily="18" charset="0"/>
                                    </a:rPr>
                                  </m:ctrlPr>
                                </m:dPr>
                                <m:e>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d>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𝑤</m:t>
                                  </m:r>
                                </m:e>
                                <m:sub>
                                  <m:r>
                                    <a:rPr lang="en-US" sz="6600" b="0" i="1" smtClean="0">
                                      <a:solidFill>
                                        <a:schemeClr val="bg1"/>
                                      </a:solidFill>
                                      <a:latin typeface="Cambria Math" panose="02040503050406030204" pitchFamily="18" charset="0"/>
                                    </a:rPr>
                                    <m:t>𝑖</m:t>
                                  </m:r>
                                </m:sub>
                              </m:sSub>
                            </m:e>
                          </m:nary>
                        </m:num>
                        <m:den>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d>
                                <m:dPr>
                                  <m:ctrlPr>
                                    <a:rPr lang="en-US" sz="6600" b="0" i="1" smtClean="0">
                                      <a:solidFill>
                                        <a:schemeClr val="bg1"/>
                                      </a:solidFill>
                                      <a:latin typeface="Cambria Math" panose="02040503050406030204" pitchFamily="18" charset="0"/>
                                    </a:rPr>
                                  </m:ctrlPr>
                                </m:dPr>
                                <m:e>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d>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𝑤</m:t>
                                  </m:r>
                                </m:e>
                                <m:sub>
                                  <m:r>
                                    <a:rPr lang="en-US" sz="6600" b="0" i="1" smtClean="0">
                                      <a:solidFill>
                                        <a:schemeClr val="bg1"/>
                                      </a:solidFill>
                                      <a:latin typeface="Cambria Math" panose="02040503050406030204" pitchFamily="18" charset="0"/>
                                    </a:rPr>
                                    <m:t>𝑖</m:t>
                                  </m:r>
                                </m:sub>
                              </m:sSub>
                            </m:e>
                          </m:nary>
                        </m:den>
                      </m:f>
                    </m:oMath>
                  </m:oMathPara>
                </a14:m>
                <a:endParaRPr lang="en-US" sz="66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122640" y="2276813"/>
                <a:ext cx="11471537" cy="2228174"/>
              </a:xfrm>
              <a:prstGeom prst="rect">
                <a:avLst/>
              </a:prstGeom>
              <a:blipFill>
                <a:blip r:embed="rId3"/>
                <a:stretch>
                  <a:fillRect l="-11836" t="-77401" b="-112994"/>
                </a:stretch>
              </a:blipFill>
            </p:spPr>
            <p:txBody>
              <a:bodyPr/>
              <a:lstStyle/>
              <a:p>
                <a:r>
                  <a:rPr lang="en-US">
                    <a:noFill/>
                  </a:rPr>
                  <a:t> </a:t>
                </a:r>
              </a:p>
            </p:txBody>
          </p:sp>
        </mc:Fallback>
      </mc:AlternateContent>
    </p:spTree>
    <p:extLst>
      <p:ext uri="{BB962C8B-B14F-4D97-AF65-F5344CB8AC3E}">
        <p14:creationId xmlns:p14="http://schemas.microsoft.com/office/powerpoint/2010/main" val="229337384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753698"/>
            <a:ext cx="10515600" cy="1325563"/>
          </a:xfrm>
        </p:spPr>
        <p:txBody>
          <a:bodyPr/>
          <a:lstStyle/>
          <a:p>
            <a:r>
              <a:rPr lang="en-US" dirty="0">
                <a:solidFill>
                  <a:schemeClr val="bg1"/>
                </a:solidFill>
                <a:latin typeface="Franklin Gothic Heavy" charset="0"/>
                <a:ea typeface="Franklin Gothic Heavy" charset="0"/>
                <a:cs typeface="Franklin Gothic Heavy" charset="0"/>
              </a:rPr>
              <a:t>Tipping point analyses</a:t>
            </a:r>
          </a:p>
        </p:txBody>
      </p:sp>
      <p:pic>
        <p:nvPicPr>
          <p:cNvPr id="4" name="Content Placeholder 3"/>
          <p:cNvPicPr>
            <a:picLocks noGrp="1" noChangeAspect="1"/>
          </p:cNvPicPr>
          <p:nvPr>
            <p:ph idx="1"/>
          </p:nvPr>
        </p:nvPicPr>
        <p:blipFill>
          <a:blip r:embed="rId3"/>
          <a:stretch>
            <a:fillRect/>
          </a:stretch>
        </p:blipFill>
        <p:spPr>
          <a:xfrm>
            <a:off x="3162300" y="679667"/>
            <a:ext cx="5867400" cy="4038600"/>
          </a:xfrm>
          <a:prstGeom prst="rect">
            <a:avLst/>
          </a:prstGeom>
          <a:solidFill>
            <a:schemeClr val="tx1"/>
          </a:solidFill>
        </p:spPr>
      </p:pic>
      <p:sp>
        <p:nvSpPr>
          <p:cNvPr id="5" name="Rectangle 4"/>
          <p:cNvSpPr/>
          <p:nvPr/>
        </p:nvSpPr>
        <p:spPr>
          <a:xfrm>
            <a:off x="1856510" y="5786873"/>
            <a:ext cx="9005454" cy="646331"/>
          </a:xfrm>
          <a:prstGeom prst="rect">
            <a:avLst/>
          </a:prstGeom>
        </p:spPr>
        <p:txBody>
          <a:bodyPr wrap="square">
            <a:spAutoFit/>
          </a:bodyPr>
          <a:lstStyle/>
          <a:p>
            <a:r>
              <a:rPr lang="en-US" sz="3600" dirty="0">
                <a:solidFill>
                  <a:schemeClr val="bg1"/>
                </a:solidFill>
                <a:effectLst/>
                <a:latin typeface="Franklin Gothic Medium" charset="0"/>
                <a:ea typeface="Franklin Gothic Medium" charset="0"/>
                <a:cs typeface="Franklin Gothic Medium" charset="0"/>
              </a:rPr>
              <a:t>what will tip our confidence bound to cross 1</a:t>
            </a:r>
          </a:p>
        </p:txBody>
      </p:sp>
    </p:spTree>
    <p:extLst>
      <p:ext uri="{BB962C8B-B14F-4D97-AF65-F5344CB8AC3E}">
        <p14:creationId xmlns:p14="http://schemas.microsoft.com/office/powerpoint/2010/main" val="140133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3B8F5-4D0B-7947-A0CA-B2C017982013}"/>
              </a:ext>
            </a:extLst>
          </p:cNvPr>
          <p:cNvSpPr>
            <a:spLocks noGrp="1"/>
          </p:cNvSpPr>
          <p:nvPr>
            <p:ph type="title"/>
          </p:nvPr>
        </p:nvSpPr>
        <p:spPr/>
        <p:txBody>
          <a:bodyPr/>
          <a:lstStyle/>
          <a:p>
            <a:r>
              <a:rPr lang="en-US" dirty="0"/>
              <a:t>R package</a:t>
            </a:r>
          </a:p>
        </p:txBody>
      </p:sp>
      <p:pic>
        <p:nvPicPr>
          <p:cNvPr id="4" name="Content Placeholder 3">
            <a:extLst>
              <a:ext uri="{FF2B5EF4-FFF2-40B4-BE49-F238E27FC236}">
                <a16:creationId xmlns:a16="http://schemas.microsoft.com/office/drawing/2014/main" id="{1E3FB03C-6C85-8048-8A46-02BD81442C4F}"/>
              </a:ext>
            </a:extLst>
          </p:cNvPr>
          <p:cNvPicPr>
            <a:picLocks noChangeAspect="1"/>
          </p:cNvPicPr>
          <p:nvPr/>
        </p:nvPicPr>
        <p:blipFill>
          <a:blip r:embed="rId3"/>
          <a:stretch>
            <a:fillRect/>
          </a:stretch>
        </p:blipFill>
        <p:spPr>
          <a:xfrm>
            <a:off x="6435043" y="2791325"/>
            <a:ext cx="4918756" cy="3385637"/>
          </a:xfrm>
          <a:prstGeom prst="rect">
            <a:avLst/>
          </a:prstGeom>
          <a:solidFill>
            <a:schemeClr val="tx1"/>
          </a:solidFill>
        </p:spPr>
      </p:pic>
      <p:sp>
        <p:nvSpPr>
          <p:cNvPr id="3" name="Content Placeholder 2">
            <a:extLst>
              <a:ext uri="{FF2B5EF4-FFF2-40B4-BE49-F238E27FC236}">
                <a16:creationId xmlns:a16="http://schemas.microsoft.com/office/drawing/2014/main" id="{A97DCB4E-5698-7C46-AAA3-6F3C5C5B737E}"/>
              </a:ext>
            </a:extLst>
          </p:cNvPr>
          <p:cNvSpPr>
            <a:spLocks noGrp="1"/>
          </p:cNvSpPr>
          <p:nvPr>
            <p:ph idx="1"/>
          </p:nvPr>
        </p:nvSpPr>
        <p:spPr/>
        <p:txBody>
          <a:bodyPr/>
          <a:lstStyle/>
          <a:p>
            <a:r>
              <a:rPr lang="en-US" dirty="0" err="1">
                <a:latin typeface="Monaco" pitchFamily="2" charset="77"/>
              </a:rPr>
              <a:t>tipr</a:t>
            </a:r>
            <a:endParaRPr lang="en-US" dirty="0">
              <a:latin typeface="Monaco" pitchFamily="2" charset="77"/>
            </a:endParaRPr>
          </a:p>
          <a:p>
            <a:r>
              <a:rPr lang="en-US" dirty="0" err="1">
                <a:latin typeface="Monaco" pitchFamily="2" charset="77"/>
              </a:rPr>
              <a:t>tip_with_binary</a:t>
            </a:r>
            <a:r>
              <a:rPr lang="en-US" dirty="0">
                <a:latin typeface="Monaco" pitchFamily="2" charset="77"/>
              </a:rPr>
              <a:t>()</a:t>
            </a:r>
          </a:p>
          <a:p>
            <a:r>
              <a:rPr lang="en-US" dirty="0" err="1">
                <a:latin typeface="Monaco" pitchFamily="2" charset="77"/>
              </a:rPr>
              <a:t>tip_with_continuous</a:t>
            </a:r>
            <a:r>
              <a:rPr lang="en-US" dirty="0">
                <a:latin typeface="Monaco" pitchFamily="2" charset="77"/>
              </a:rPr>
              <a:t>()</a:t>
            </a:r>
          </a:p>
        </p:txBody>
      </p:sp>
    </p:spTree>
    <p:extLst>
      <p:ext uri="{BB962C8B-B14F-4D97-AF65-F5344CB8AC3E}">
        <p14:creationId xmlns:p14="http://schemas.microsoft.com/office/powerpoint/2010/main" val="3223604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073A5-5FB2-8541-8537-D4B965D62886}"/>
              </a:ext>
            </a:extLst>
          </p:cNvPr>
          <p:cNvSpPr>
            <a:spLocks noGrp="1"/>
          </p:cNvSpPr>
          <p:nvPr>
            <p:ph type="title"/>
          </p:nvPr>
        </p:nvSpPr>
        <p:spPr/>
        <p:txBody>
          <a:bodyPr/>
          <a:lstStyle/>
          <a:p>
            <a:r>
              <a:rPr lang="en-US" dirty="0"/>
              <a:t>Right Heart Catheterization </a:t>
            </a:r>
            <a:r>
              <a:rPr lang="en-US" dirty="0">
                <a:solidFill>
                  <a:schemeClr val="accent1"/>
                </a:solidFill>
              </a:rPr>
              <a:t>Data</a:t>
            </a:r>
          </a:p>
        </p:txBody>
      </p:sp>
      <p:sp>
        <p:nvSpPr>
          <p:cNvPr id="4" name="TextBox 3">
            <a:extLst>
              <a:ext uri="{FF2B5EF4-FFF2-40B4-BE49-F238E27FC236}">
                <a16:creationId xmlns:a16="http://schemas.microsoft.com/office/drawing/2014/main" id="{362C267D-96D2-084C-A7F2-B57967AD47D0}"/>
              </a:ext>
            </a:extLst>
          </p:cNvPr>
          <p:cNvSpPr txBox="1"/>
          <p:nvPr/>
        </p:nvSpPr>
        <p:spPr>
          <a:xfrm>
            <a:off x="2941007" y="5669785"/>
            <a:ext cx="6386186" cy="523220"/>
          </a:xfrm>
          <a:prstGeom prst="rect">
            <a:avLst/>
          </a:prstGeom>
          <a:noFill/>
        </p:spPr>
        <p:txBody>
          <a:bodyPr wrap="square" rtlCol="0">
            <a:spAutoFit/>
          </a:bodyPr>
          <a:lstStyle/>
          <a:p>
            <a:pPr algn="ctr"/>
            <a:r>
              <a:rPr lang="en-US" sz="2800" spc="300" dirty="0">
                <a:solidFill>
                  <a:schemeClr val="accent1"/>
                </a:solidFill>
                <a:latin typeface="Franklin Gothic Medium" panose="020B0603020102020204" pitchFamily="34" charset="0"/>
              </a:rPr>
              <a:t>Connors et al (1996)</a:t>
            </a:r>
          </a:p>
        </p:txBody>
      </p:sp>
    </p:spTree>
    <p:extLst>
      <p:ext uri="{BB962C8B-B14F-4D97-AF65-F5344CB8AC3E}">
        <p14:creationId xmlns:p14="http://schemas.microsoft.com/office/powerpoint/2010/main" val="37694092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5D666-B5A9-3B49-B5D7-C3462B063617}"/>
              </a:ext>
            </a:extLst>
          </p:cNvPr>
          <p:cNvSpPr>
            <a:spLocks noGrp="1"/>
          </p:cNvSpPr>
          <p:nvPr>
            <p:ph type="title"/>
          </p:nvPr>
        </p:nvSpPr>
        <p:spPr/>
        <p:txBody>
          <a:bodyPr/>
          <a:lstStyle/>
          <a:p>
            <a:r>
              <a:rPr lang="en-US" dirty="0"/>
              <a:t>Right heart catheterization</a:t>
            </a:r>
          </a:p>
        </p:txBody>
      </p:sp>
      <p:sp>
        <p:nvSpPr>
          <p:cNvPr id="3" name="Content Placeholder 2">
            <a:extLst>
              <a:ext uri="{FF2B5EF4-FFF2-40B4-BE49-F238E27FC236}">
                <a16:creationId xmlns:a16="http://schemas.microsoft.com/office/drawing/2014/main" id="{A1F96B10-2B31-614C-8F9D-F10C2A7B7A12}"/>
              </a:ext>
            </a:extLst>
          </p:cNvPr>
          <p:cNvSpPr>
            <a:spLocks noGrp="1"/>
          </p:cNvSpPr>
          <p:nvPr>
            <p:ph idx="1"/>
          </p:nvPr>
        </p:nvSpPr>
        <p:spPr/>
        <p:txBody>
          <a:bodyPr/>
          <a:lstStyle/>
          <a:p>
            <a:pPr marL="742950" indent="-742950">
              <a:buAutoNum type="arabicPeriod"/>
            </a:pPr>
            <a:r>
              <a:rPr lang="en-US" dirty="0"/>
              <a:t>Got </a:t>
            </a:r>
            <a:r>
              <a:rPr lang="en-US" b="1" dirty="0">
                <a:solidFill>
                  <a:schemeClr val="accent1"/>
                </a:solidFill>
              </a:rPr>
              <a:t>content experts </a:t>
            </a:r>
            <a:r>
              <a:rPr lang="en-US" dirty="0"/>
              <a:t>to confirm they had all important covariates</a:t>
            </a:r>
          </a:p>
          <a:p>
            <a:pPr marL="742950" indent="-742950">
              <a:buAutoNum type="arabicPeriod"/>
            </a:pPr>
            <a:r>
              <a:rPr lang="en-US" dirty="0">
                <a:solidFill>
                  <a:schemeClr val="tx1">
                    <a:lumMod val="75000"/>
                    <a:lumOff val="25000"/>
                  </a:schemeClr>
                </a:solidFill>
              </a:rPr>
              <a:t>Assessed how sensitive the model is to the removal of some covariates</a:t>
            </a:r>
          </a:p>
          <a:p>
            <a:pPr marL="742950" indent="-742950">
              <a:buAutoNum type="arabicPeriod"/>
            </a:pPr>
            <a:r>
              <a:rPr lang="en-US" dirty="0">
                <a:solidFill>
                  <a:schemeClr val="tx1">
                    <a:lumMod val="75000"/>
                    <a:lumOff val="25000"/>
                  </a:schemeClr>
                </a:solidFill>
              </a:rPr>
              <a:t>They did a real quantified sensitivity analysis </a:t>
            </a:r>
          </a:p>
          <a:p>
            <a:pPr marL="0" indent="0">
              <a:buNone/>
            </a:pPr>
            <a:r>
              <a:rPr lang="en-US" dirty="0">
                <a:solidFill>
                  <a:schemeClr val="tx1">
                    <a:lumMod val="75000"/>
                    <a:lumOff val="25000"/>
                  </a:schemeClr>
                </a:solidFill>
              </a:rPr>
              <a:t> </a:t>
            </a:r>
          </a:p>
        </p:txBody>
      </p:sp>
    </p:spTree>
    <p:extLst>
      <p:ext uri="{BB962C8B-B14F-4D97-AF65-F5344CB8AC3E}">
        <p14:creationId xmlns:p14="http://schemas.microsoft.com/office/powerpoint/2010/main" val="84841377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5D666-B5A9-3B49-B5D7-C3462B063617}"/>
              </a:ext>
            </a:extLst>
          </p:cNvPr>
          <p:cNvSpPr>
            <a:spLocks noGrp="1"/>
          </p:cNvSpPr>
          <p:nvPr>
            <p:ph type="title"/>
          </p:nvPr>
        </p:nvSpPr>
        <p:spPr/>
        <p:txBody>
          <a:bodyPr/>
          <a:lstStyle/>
          <a:p>
            <a:r>
              <a:rPr lang="en-US" dirty="0"/>
              <a:t>Right heart catheterization</a:t>
            </a:r>
          </a:p>
        </p:txBody>
      </p:sp>
      <p:sp>
        <p:nvSpPr>
          <p:cNvPr id="3" name="Content Placeholder 2">
            <a:extLst>
              <a:ext uri="{FF2B5EF4-FFF2-40B4-BE49-F238E27FC236}">
                <a16:creationId xmlns:a16="http://schemas.microsoft.com/office/drawing/2014/main" id="{A1F96B10-2B31-614C-8F9D-F10C2A7B7A12}"/>
              </a:ext>
            </a:extLst>
          </p:cNvPr>
          <p:cNvSpPr>
            <a:spLocks noGrp="1"/>
          </p:cNvSpPr>
          <p:nvPr>
            <p:ph idx="1"/>
          </p:nvPr>
        </p:nvSpPr>
        <p:spPr/>
        <p:txBody>
          <a:bodyPr/>
          <a:lstStyle/>
          <a:p>
            <a:pPr marL="742950" indent="-742950">
              <a:buAutoNum type="arabicPeriod"/>
            </a:pPr>
            <a:r>
              <a:rPr lang="en-US" dirty="0">
                <a:solidFill>
                  <a:schemeClr val="tx1">
                    <a:lumMod val="75000"/>
                    <a:lumOff val="25000"/>
                  </a:schemeClr>
                </a:solidFill>
              </a:rPr>
              <a:t>Got </a:t>
            </a:r>
            <a:r>
              <a:rPr lang="en-US" b="1" dirty="0">
                <a:solidFill>
                  <a:schemeClr val="tx1">
                    <a:lumMod val="75000"/>
                    <a:lumOff val="25000"/>
                  </a:schemeClr>
                </a:solidFill>
              </a:rPr>
              <a:t>content experts </a:t>
            </a:r>
            <a:r>
              <a:rPr lang="en-US" dirty="0">
                <a:solidFill>
                  <a:schemeClr val="tx1">
                    <a:lumMod val="75000"/>
                    <a:lumOff val="25000"/>
                  </a:schemeClr>
                </a:solidFill>
              </a:rPr>
              <a:t>to confirm they had all important covariates</a:t>
            </a:r>
          </a:p>
          <a:p>
            <a:pPr marL="742950" indent="-742950">
              <a:buAutoNum type="arabicPeriod"/>
            </a:pPr>
            <a:r>
              <a:rPr lang="en-US" dirty="0"/>
              <a:t>Assessed how sensitive the model is to the </a:t>
            </a:r>
            <a:r>
              <a:rPr lang="en-US" b="1" dirty="0">
                <a:solidFill>
                  <a:schemeClr val="accent1"/>
                </a:solidFill>
              </a:rPr>
              <a:t>removal of some covariates</a:t>
            </a:r>
          </a:p>
          <a:p>
            <a:pPr marL="742950" indent="-742950">
              <a:buAutoNum type="arabicPeriod"/>
            </a:pPr>
            <a:r>
              <a:rPr lang="en-US" dirty="0">
                <a:solidFill>
                  <a:schemeClr val="tx1">
                    <a:lumMod val="75000"/>
                    <a:lumOff val="25000"/>
                  </a:schemeClr>
                </a:solidFill>
              </a:rPr>
              <a:t>They did a real quantified sensitivity analysis </a:t>
            </a:r>
          </a:p>
          <a:p>
            <a:pPr marL="0" indent="0">
              <a:buNone/>
            </a:pPr>
            <a:r>
              <a:rPr lang="en-US" dirty="0"/>
              <a:t> </a:t>
            </a:r>
          </a:p>
        </p:txBody>
      </p:sp>
    </p:spTree>
    <p:extLst>
      <p:ext uri="{BB962C8B-B14F-4D97-AF65-F5344CB8AC3E}">
        <p14:creationId xmlns:p14="http://schemas.microsoft.com/office/powerpoint/2010/main" val="36684938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5D666-B5A9-3B49-B5D7-C3462B063617}"/>
              </a:ext>
            </a:extLst>
          </p:cNvPr>
          <p:cNvSpPr>
            <a:spLocks noGrp="1"/>
          </p:cNvSpPr>
          <p:nvPr>
            <p:ph type="title"/>
          </p:nvPr>
        </p:nvSpPr>
        <p:spPr/>
        <p:txBody>
          <a:bodyPr/>
          <a:lstStyle/>
          <a:p>
            <a:r>
              <a:rPr lang="en-US" dirty="0"/>
              <a:t>Right heart catheterization</a:t>
            </a:r>
          </a:p>
        </p:txBody>
      </p:sp>
      <p:sp>
        <p:nvSpPr>
          <p:cNvPr id="3" name="Content Placeholder 2">
            <a:extLst>
              <a:ext uri="{FF2B5EF4-FFF2-40B4-BE49-F238E27FC236}">
                <a16:creationId xmlns:a16="http://schemas.microsoft.com/office/drawing/2014/main" id="{A1F96B10-2B31-614C-8F9D-F10C2A7B7A12}"/>
              </a:ext>
            </a:extLst>
          </p:cNvPr>
          <p:cNvSpPr>
            <a:spLocks noGrp="1"/>
          </p:cNvSpPr>
          <p:nvPr>
            <p:ph idx="1"/>
          </p:nvPr>
        </p:nvSpPr>
        <p:spPr/>
        <p:txBody>
          <a:bodyPr/>
          <a:lstStyle/>
          <a:p>
            <a:pPr marL="742950" indent="-742950">
              <a:buAutoNum type="arabicPeriod"/>
            </a:pPr>
            <a:r>
              <a:rPr lang="en-US" dirty="0">
                <a:solidFill>
                  <a:schemeClr val="tx1">
                    <a:lumMod val="75000"/>
                    <a:lumOff val="25000"/>
                  </a:schemeClr>
                </a:solidFill>
              </a:rPr>
              <a:t>Got </a:t>
            </a:r>
            <a:r>
              <a:rPr lang="en-US" b="1" dirty="0">
                <a:solidFill>
                  <a:schemeClr val="tx1">
                    <a:lumMod val="75000"/>
                    <a:lumOff val="25000"/>
                  </a:schemeClr>
                </a:solidFill>
              </a:rPr>
              <a:t>content experts </a:t>
            </a:r>
            <a:r>
              <a:rPr lang="en-US" dirty="0">
                <a:solidFill>
                  <a:schemeClr val="tx1">
                    <a:lumMod val="75000"/>
                    <a:lumOff val="25000"/>
                  </a:schemeClr>
                </a:solidFill>
              </a:rPr>
              <a:t>to confirm they had all important covariates</a:t>
            </a:r>
          </a:p>
          <a:p>
            <a:pPr marL="742950" indent="-742950">
              <a:buAutoNum type="arabicPeriod"/>
            </a:pPr>
            <a:r>
              <a:rPr lang="en-US" dirty="0">
                <a:solidFill>
                  <a:schemeClr val="tx1">
                    <a:lumMod val="75000"/>
                    <a:lumOff val="25000"/>
                  </a:schemeClr>
                </a:solidFill>
              </a:rPr>
              <a:t>Assessed how sensitive the model is to the </a:t>
            </a:r>
            <a:r>
              <a:rPr lang="en-US" b="1" dirty="0">
                <a:solidFill>
                  <a:schemeClr val="tx1">
                    <a:lumMod val="75000"/>
                    <a:lumOff val="25000"/>
                  </a:schemeClr>
                </a:solidFill>
              </a:rPr>
              <a:t>removal of some covariates</a:t>
            </a:r>
          </a:p>
          <a:p>
            <a:pPr marL="742950" indent="-742950">
              <a:buAutoNum type="arabicPeriod"/>
            </a:pPr>
            <a:r>
              <a:rPr lang="en-US" dirty="0"/>
              <a:t>They perform a </a:t>
            </a:r>
            <a:r>
              <a:rPr lang="en-US" b="1" dirty="0">
                <a:solidFill>
                  <a:schemeClr val="accent1"/>
                </a:solidFill>
              </a:rPr>
              <a:t>quantified sensitivity </a:t>
            </a:r>
            <a:r>
              <a:rPr lang="en-US" dirty="0"/>
              <a:t>analysis </a:t>
            </a:r>
          </a:p>
          <a:p>
            <a:pPr marL="0" indent="0">
              <a:buNone/>
            </a:pPr>
            <a:r>
              <a:rPr lang="en-US" dirty="0"/>
              <a:t> </a:t>
            </a:r>
          </a:p>
        </p:txBody>
      </p:sp>
    </p:spTree>
    <p:extLst>
      <p:ext uri="{BB962C8B-B14F-4D97-AF65-F5344CB8AC3E}">
        <p14:creationId xmlns:p14="http://schemas.microsoft.com/office/powerpoint/2010/main" val="188764561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8554A-2696-5644-9C51-0B139D40233A}"/>
              </a:ext>
            </a:extLst>
          </p:cNvPr>
          <p:cNvSpPr>
            <a:spLocks noGrp="1"/>
          </p:cNvSpPr>
          <p:nvPr>
            <p:ph type="title"/>
          </p:nvPr>
        </p:nvSpPr>
        <p:spPr/>
        <p:txBody>
          <a:bodyPr/>
          <a:lstStyle/>
          <a:p>
            <a:r>
              <a:rPr lang="en-US" dirty="0"/>
              <a:t>Right heart catheterization</a:t>
            </a:r>
          </a:p>
        </p:txBody>
      </p:sp>
      <p:sp>
        <p:nvSpPr>
          <p:cNvPr id="3" name="Content Placeholder 2">
            <a:extLst>
              <a:ext uri="{FF2B5EF4-FFF2-40B4-BE49-F238E27FC236}">
                <a16:creationId xmlns:a16="http://schemas.microsoft.com/office/drawing/2014/main" id="{8E3FDB27-8B6D-AE4A-8B5E-B0FC6DA785AB}"/>
              </a:ext>
            </a:extLst>
          </p:cNvPr>
          <p:cNvSpPr>
            <a:spLocks noGrp="1"/>
          </p:cNvSpPr>
          <p:nvPr>
            <p:ph idx="1"/>
          </p:nvPr>
        </p:nvSpPr>
        <p:spPr/>
        <p:txBody>
          <a:bodyPr/>
          <a:lstStyle/>
          <a:p>
            <a:pPr marL="0" indent="0">
              <a:buNone/>
            </a:pPr>
            <a:r>
              <a:rPr lang="en-US" sz="4400" dirty="0"/>
              <a:t>A true relative hazard of </a:t>
            </a:r>
            <a:r>
              <a:rPr lang="en-US" sz="4400" b="1" dirty="0">
                <a:solidFill>
                  <a:schemeClr val="accent1"/>
                </a:solidFill>
              </a:rPr>
              <a:t>1.0</a:t>
            </a:r>
            <a:r>
              <a:rPr lang="en-US" sz="4400" dirty="0"/>
              <a:t> could be misrepresented as </a:t>
            </a:r>
            <a:r>
              <a:rPr lang="en-US" sz="4400" b="1" dirty="0">
                <a:solidFill>
                  <a:schemeClr val="accent1"/>
                </a:solidFill>
              </a:rPr>
              <a:t>1.21</a:t>
            </a:r>
            <a:r>
              <a:rPr lang="en-US" sz="4400" dirty="0"/>
              <a:t> if a missing covariate that simultaneously increased the </a:t>
            </a:r>
            <a:r>
              <a:rPr lang="en-US" sz="4400" b="1" dirty="0">
                <a:solidFill>
                  <a:schemeClr val="accent1"/>
                </a:solidFill>
              </a:rPr>
              <a:t>risk of death 3-fold </a:t>
            </a:r>
            <a:r>
              <a:rPr lang="en-US" sz="4400" dirty="0"/>
              <a:t>and the </a:t>
            </a:r>
            <a:r>
              <a:rPr lang="en-US" sz="4400" b="1" dirty="0">
                <a:solidFill>
                  <a:schemeClr val="accent1"/>
                </a:solidFill>
              </a:rPr>
              <a:t>probability of RHC 3-fold </a:t>
            </a:r>
            <a:r>
              <a:rPr lang="en-US" sz="4400" dirty="0"/>
              <a:t>was not accounted for.</a:t>
            </a:r>
          </a:p>
          <a:p>
            <a:pPr marL="0" indent="0">
              <a:buNone/>
            </a:pPr>
            <a:endParaRPr lang="en-US" dirty="0"/>
          </a:p>
        </p:txBody>
      </p:sp>
      <p:sp>
        <p:nvSpPr>
          <p:cNvPr id="5" name="Rectangle 4">
            <a:extLst>
              <a:ext uri="{FF2B5EF4-FFF2-40B4-BE49-F238E27FC236}">
                <a16:creationId xmlns:a16="http://schemas.microsoft.com/office/drawing/2014/main" id="{6D8CCAB3-3FCC-9045-90AC-8E0D6A77A3FC}"/>
              </a:ext>
            </a:extLst>
          </p:cNvPr>
          <p:cNvSpPr/>
          <p:nvPr/>
        </p:nvSpPr>
        <p:spPr>
          <a:xfrm>
            <a:off x="374612" y="1690688"/>
            <a:ext cx="463588" cy="861774"/>
          </a:xfrm>
          <a:prstGeom prst="rect">
            <a:avLst/>
          </a:prstGeom>
        </p:spPr>
        <p:txBody>
          <a:bodyPr wrap="none">
            <a:spAutoFit/>
          </a:bodyPr>
          <a:lstStyle/>
          <a:p>
            <a:r>
              <a:rPr lang="en-US" sz="5000" b="1" dirty="0">
                <a:solidFill>
                  <a:schemeClr val="bg1"/>
                </a:solidFill>
              </a:rPr>
              <a:t>“</a:t>
            </a:r>
            <a:endParaRPr lang="en-US" sz="5000" dirty="0">
              <a:solidFill>
                <a:schemeClr val="bg1"/>
              </a:solidFill>
            </a:endParaRPr>
          </a:p>
        </p:txBody>
      </p:sp>
      <p:sp>
        <p:nvSpPr>
          <p:cNvPr id="6" name="Rectangle 5">
            <a:extLst>
              <a:ext uri="{FF2B5EF4-FFF2-40B4-BE49-F238E27FC236}">
                <a16:creationId xmlns:a16="http://schemas.microsoft.com/office/drawing/2014/main" id="{241168FE-F1A1-874B-8D72-662034B944AC}"/>
              </a:ext>
            </a:extLst>
          </p:cNvPr>
          <p:cNvSpPr/>
          <p:nvPr/>
        </p:nvSpPr>
        <p:spPr>
          <a:xfrm>
            <a:off x="10494326" y="4566057"/>
            <a:ext cx="463588" cy="861774"/>
          </a:xfrm>
          <a:prstGeom prst="rect">
            <a:avLst/>
          </a:prstGeom>
        </p:spPr>
        <p:txBody>
          <a:bodyPr wrap="none">
            <a:spAutoFit/>
          </a:bodyPr>
          <a:lstStyle/>
          <a:p>
            <a:r>
              <a:rPr lang="en-US" sz="5000" b="1" dirty="0">
                <a:solidFill>
                  <a:schemeClr val="bg1"/>
                </a:solidFill>
              </a:rPr>
              <a:t>”</a:t>
            </a:r>
          </a:p>
        </p:txBody>
      </p:sp>
      <p:sp>
        <p:nvSpPr>
          <p:cNvPr id="7" name="Rounded Rectangle 6">
            <a:extLst>
              <a:ext uri="{FF2B5EF4-FFF2-40B4-BE49-F238E27FC236}">
                <a16:creationId xmlns:a16="http://schemas.microsoft.com/office/drawing/2014/main" id="{DC86AC01-3BBC-A343-A919-A7BCFFC61A8D}"/>
              </a:ext>
            </a:extLst>
          </p:cNvPr>
          <p:cNvSpPr/>
          <p:nvPr/>
        </p:nvSpPr>
        <p:spPr>
          <a:xfrm>
            <a:off x="4954385" y="3607724"/>
            <a:ext cx="1496291" cy="698269"/>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830E8AEE-D119-044E-B3FF-29BC96695A4A}"/>
              </a:ext>
            </a:extLst>
          </p:cNvPr>
          <p:cNvSpPr/>
          <p:nvPr/>
        </p:nvSpPr>
        <p:spPr>
          <a:xfrm>
            <a:off x="2679470" y="4216922"/>
            <a:ext cx="1496291" cy="698269"/>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0503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8554A-2696-5644-9C51-0B139D40233A}"/>
              </a:ext>
            </a:extLst>
          </p:cNvPr>
          <p:cNvSpPr>
            <a:spLocks noGrp="1"/>
          </p:cNvSpPr>
          <p:nvPr>
            <p:ph type="title"/>
          </p:nvPr>
        </p:nvSpPr>
        <p:spPr/>
        <p:txBody>
          <a:bodyPr/>
          <a:lstStyle/>
          <a:p>
            <a:r>
              <a:rPr lang="en-US" dirty="0"/>
              <a:t>Right heart catheterization</a:t>
            </a:r>
          </a:p>
        </p:txBody>
      </p:sp>
      <p:sp>
        <p:nvSpPr>
          <p:cNvPr id="3" name="Content Placeholder 2">
            <a:extLst>
              <a:ext uri="{FF2B5EF4-FFF2-40B4-BE49-F238E27FC236}">
                <a16:creationId xmlns:a16="http://schemas.microsoft.com/office/drawing/2014/main" id="{8E3FDB27-8B6D-AE4A-8B5E-B0FC6DA785AB}"/>
              </a:ext>
            </a:extLst>
          </p:cNvPr>
          <p:cNvSpPr>
            <a:spLocks noGrp="1"/>
          </p:cNvSpPr>
          <p:nvPr>
            <p:ph idx="1"/>
          </p:nvPr>
        </p:nvSpPr>
        <p:spPr/>
        <p:txBody>
          <a:bodyPr>
            <a:normAutofit fontScale="92500"/>
          </a:bodyPr>
          <a:lstStyle/>
          <a:p>
            <a:pPr marL="0" indent="0">
              <a:buNone/>
            </a:pPr>
            <a:r>
              <a:rPr lang="en-US" sz="4400" dirty="0">
                <a:solidFill>
                  <a:schemeClr val="tx1">
                    <a:lumMod val="75000"/>
                    <a:lumOff val="25000"/>
                  </a:schemeClr>
                </a:solidFill>
              </a:rPr>
              <a:t>A true relative hazard of </a:t>
            </a:r>
            <a:r>
              <a:rPr lang="en-US" sz="4400" b="1" dirty="0">
                <a:solidFill>
                  <a:schemeClr val="tx1">
                    <a:lumMod val="75000"/>
                    <a:lumOff val="25000"/>
                  </a:schemeClr>
                </a:solidFill>
              </a:rPr>
              <a:t>1.0</a:t>
            </a:r>
            <a:r>
              <a:rPr lang="en-US" sz="4400" dirty="0">
                <a:solidFill>
                  <a:schemeClr val="tx1">
                    <a:lumMod val="75000"/>
                    <a:lumOff val="25000"/>
                  </a:schemeClr>
                </a:solidFill>
              </a:rPr>
              <a:t> could be misrepresented as </a:t>
            </a:r>
            <a:r>
              <a:rPr lang="en-US" sz="4400" b="1" dirty="0">
                <a:solidFill>
                  <a:schemeClr val="tx1">
                    <a:lumMod val="75000"/>
                    <a:lumOff val="25000"/>
                  </a:schemeClr>
                </a:solidFill>
              </a:rPr>
              <a:t>1.21</a:t>
            </a:r>
            <a:r>
              <a:rPr lang="en-US" sz="4400" dirty="0">
                <a:solidFill>
                  <a:schemeClr val="tx1">
                    <a:lumMod val="75000"/>
                    <a:lumOff val="25000"/>
                  </a:schemeClr>
                </a:solidFill>
              </a:rPr>
              <a:t> if a missing covariate that simultaneously increased the </a:t>
            </a:r>
            <a:r>
              <a:rPr lang="en-US" sz="4400" b="1" dirty="0">
                <a:solidFill>
                  <a:schemeClr val="tx1">
                    <a:lumMod val="75000"/>
                    <a:lumOff val="25000"/>
                  </a:schemeClr>
                </a:solidFill>
              </a:rPr>
              <a:t>risk of death 3-fold </a:t>
            </a:r>
            <a:r>
              <a:rPr lang="en-US" sz="4400" dirty="0">
                <a:solidFill>
                  <a:schemeClr val="tx1">
                    <a:lumMod val="75000"/>
                    <a:lumOff val="25000"/>
                  </a:schemeClr>
                </a:solidFill>
              </a:rPr>
              <a:t>and the </a:t>
            </a:r>
            <a:r>
              <a:rPr lang="en-US" sz="4400" b="1" dirty="0">
                <a:solidFill>
                  <a:schemeClr val="accent1"/>
                </a:solidFill>
              </a:rPr>
              <a:t>probability of RHC 3-fold (with a prevalence among those with RHC of 0.175 and a prevalence among those without of 0.058) </a:t>
            </a:r>
            <a:r>
              <a:rPr lang="en-US" sz="4400" dirty="0"/>
              <a:t>was not accounted for.</a:t>
            </a:r>
          </a:p>
          <a:p>
            <a:pPr marL="0" indent="0">
              <a:buNone/>
            </a:pPr>
            <a:endParaRPr lang="en-US" dirty="0"/>
          </a:p>
        </p:txBody>
      </p:sp>
      <p:sp>
        <p:nvSpPr>
          <p:cNvPr id="5" name="Rectangle 4">
            <a:extLst>
              <a:ext uri="{FF2B5EF4-FFF2-40B4-BE49-F238E27FC236}">
                <a16:creationId xmlns:a16="http://schemas.microsoft.com/office/drawing/2014/main" id="{6D8CCAB3-3FCC-9045-90AC-8E0D6A77A3FC}"/>
              </a:ext>
            </a:extLst>
          </p:cNvPr>
          <p:cNvSpPr/>
          <p:nvPr/>
        </p:nvSpPr>
        <p:spPr>
          <a:xfrm>
            <a:off x="374612" y="1690688"/>
            <a:ext cx="463588" cy="861774"/>
          </a:xfrm>
          <a:prstGeom prst="rect">
            <a:avLst/>
          </a:prstGeom>
        </p:spPr>
        <p:txBody>
          <a:bodyPr wrap="none">
            <a:spAutoFit/>
          </a:bodyPr>
          <a:lstStyle/>
          <a:p>
            <a:r>
              <a:rPr lang="en-US" sz="5000" b="1" dirty="0">
                <a:solidFill>
                  <a:schemeClr val="bg1"/>
                </a:solidFill>
              </a:rPr>
              <a:t>“</a:t>
            </a:r>
            <a:endParaRPr lang="en-US" sz="5000" dirty="0">
              <a:solidFill>
                <a:schemeClr val="bg1"/>
              </a:solidFill>
            </a:endParaRPr>
          </a:p>
        </p:txBody>
      </p:sp>
      <p:sp>
        <p:nvSpPr>
          <p:cNvPr id="6" name="Rectangle 5">
            <a:extLst>
              <a:ext uri="{FF2B5EF4-FFF2-40B4-BE49-F238E27FC236}">
                <a16:creationId xmlns:a16="http://schemas.microsoft.com/office/drawing/2014/main" id="{241168FE-F1A1-874B-8D72-662034B944AC}"/>
              </a:ext>
            </a:extLst>
          </p:cNvPr>
          <p:cNvSpPr/>
          <p:nvPr/>
        </p:nvSpPr>
        <p:spPr>
          <a:xfrm>
            <a:off x="10527577" y="5315189"/>
            <a:ext cx="463588" cy="861774"/>
          </a:xfrm>
          <a:prstGeom prst="rect">
            <a:avLst/>
          </a:prstGeom>
        </p:spPr>
        <p:txBody>
          <a:bodyPr wrap="none">
            <a:spAutoFit/>
          </a:bodyPr>
          <a:lstStyle/>
          <a:p>
            <a:r>
              <a:rPr lang="en-US" sz="5000" b="1" dirty="0">
                <a:solidFill>
                  <a:schemeClr val="bg1"/>
                </a:solidFill>
              </a:rPr>
              <a:t>”</a:t>
            </a:r>
          </a:p>
        </p:txBody>
      </p:sp>
      <p:sp>
        <p:nvSpPr>
          <p:cNvPr id="7" name="Rounded Rectangle 6">
            <a:extLst>
              <a:ext uri="{FF2B5EF4-FFF2-40B4-BE49-F238E27FC236}">
                <a16:creationId xmlns:a16="http://schemas.microsoft.com/office/drawing/2014/main" id="{7F8272D8-310B-D149-9992-A71759CAA35D}"/>
              </a:ext>
            </a:extLst>
          </p:cNvPr>
          <p:cNvSpPr/>
          <p:nvPr/>
        </p:nvSpPr>
        <p:spPr>
          <a:xfrm>
            <a:off x="838200" y="4683422"/>
            <a:ext cx="1543493" cy="631767"/>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31CA4F79-96E1-F641-83BB-999160D6775D}"/>
              </a:ext>
            </a:extLst>
          </p:cNvPr>
          <p:cNvSpPr/>
          <p:nvPr/>
        </p:nvSpPr>
        <p:spPr>
          <a:xfrm>
            <a:off x="1394073" y="5198037"/>
            <a:ext cx="1561779" cy="631767"/>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1222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8554A-2696-5644-9C51-0B139D40233A}"/>
              </a:ext>
            </a:extLst>
          </p:cNvPr>
          <p:cNvSpPr>
            <a:spLocks noGrp="1"/>
          </p:cNvSpPr>
          <p:nvPr>
            <p:ph type="title"/>
          </p:nvPr>
        </p:nvSpPr>
        <p:spPr/>
        <p:txBody>
          <a:bodyPr/>
          <a:lstStyle/>
          <a:p>
            <a:r>
              <a:rPr lang="en-US" dirty="0"/>
              <a:t>Right heart catheterization</a:t>
            </a:r>
          </a:p>
        </p:txBody>
      </p:sp>
      <p:sp>
        <p:nvSpPr>
          <p:cNvPr id="3" name="Content Placeholder 2">
            <a:extLst>
              <a:ext uri="{FF2B5EF4-FFF2-40B4-BE49-F238E27FC236}">
                <a16:creationId xmlns:a16="http://schemas.microsoft.com/office/drawing/2014/main" id="{8E3FDB27-8B6D-AE4A-8B5E-B0FC6DA785AB}"/>
              </a:ext>
            </a:extLst>
          </p:cNvPr>
          <p:cNvSpPr>
            <a:spLocks noGrp="1"/>
          </p:cNvSpPr>
          <p:nvPr>
            <p:ph idx="1"/>
          </p:nvPr>
        </p:nvSpPr>
        <p:spPr/>
        <p:txBody>
          <a:bodyPr>
            <a:normAutofit fontScale="92500"/>
          </a:bodyPr>
          <a:lstStyle/>
          <a:p>
            <a:pPr marL="0" indent="0">
              <a:buNone/>
            </a:pPr>
            <a:r>
              <a:rPr lang="en-US" sz="4400" dirty="0"/>
              <a:t>A true relative hazard of </a:t>
            </a:r>
            <a:r>
              <a:rPr lang="en-US" sz="4400" b="1" dirty="0">
                <a:solidFill>
                  <a:schemeClr val="accent1"/>
                </a:solidFill>
              </a:rPr>
              <a:t>1.0</a:t>
            </a:r>
            <a:r>
              <a:rPr lang="en-US" sz="4400" dirty="0"/>
              <a:t> could be misrepresented as </a:t>
            </a:r>
            <a:r>
              <a:rPr lang="en-US" sz="4400" b="1" dirty="0">
                <a:solidFill>
                  <a:schemeClr val="accent1"/>
                </a:solidFill>
              </a:rPr>
              <a:t>1.21</a:t>
            </a:r>
            <a:r>
              <a:rPr lang="en-US" sz="4400" dirty="0">
                <a:solidFill>
                  <a:schemeClr val="accent1"/>
                </a:solidFill>
              </a:rPr>
              <a:t> </a:t>
            </a:r>
            <a:r>
              <a:rPr lang="en-US" sz="4400" dirty="0"/>
              <a:t>if a missing covariate that simultaneously increased the </a:t>
            </a:r>
            <a:r>
              <a:rPr lang="en-US" sz="4400" b="1" dirty="0">
                <a:solidFill>
                  <a:schemeClr val="accent1"/>
                </a:solidFill>
              </a:rPr>
              <a:t>risk of death 3-fold</a:t>
            </a:r>
            <a:r>
              <a:rPr lang="en-US" sz="4400" b="1" dirty="0"/>
              <a:t> </a:t>
            </a:r>
            <a:r>
              <a:rPr lang="en-US" sz="4400" dirty="0"/>
              <a:t>and the </a:t>
            </a:r>
            <a:r>
              <a:rPr lang="en-US" sz="4400" b="1" dirty="0">
                <a:solidFill>
                  <a:schemeClr val="accent1"/>
                </a:solidFill>
              </a:rPr>
              <a:t>probability of RHC 3-fold </a:t>
            </a:r>
            <a:r>
              <a:rPr lang="en-US" sz="4400" b="1" dirty="0"/>
              <a:t>(with a prevalence among those with RHC of 0.175 and a prevalence among those without of 0.058) </a:t>
            </a:r>
            <a:r>
              <a:rPr lang="en-US" sz="4400" dirty="0"/>
              <a:t>was not accounted for.</a:t>
            </a:r>
          </a:p>
          <a:p>
            <a:pPr marL="0" indent="0">
              <a:buNone/>
            </a:pPr>
            <a:endParaRPr lang="en-US" dirty="0"/>
          </a:p>
        </p:txBody>
      </p:sp>
      <p:sp>
        <p:nvSpPr>
          <p:cNvPr id="5" name="Rectangle 4">
            <a:extLst>
              <a:ext uri="{FF2B5EF4-FFF2-40B4-BE49-F238E27FC236}">
                <a16:creationId xmlns:a16="http://schemas.microsoft.com/office/drawing/2014/main" id="{6D8CCAB3-3FCC-9045-90AC-8E0D6A77A3FC}"/>
              </a:ext>
            </a:extLst>
          </p:cNvPr>
          <p:cNvSpPr/>
          <p:nvPr/>
        </p:nvSpPr>
        <p:spPr>
          <a:xfrm>
            <a:off x="374612" y="1690688"/>
            <a:ext cx="463588" cy="861774"/>
          </a:xfrm>
          <a:prstGeom prst="rect">
            <a:avLst/>
          </a:prstGeom>
        </p:spPr>
        <p:txBody>
          <a:bodyPr wrap="none">
            <a:spAutoFit/>
          </a:bodyPr>
          <a:lstStyle/>
          <a:p>
            <a:r>
              <a:rPr lang="en-US" sz="5000" b="1" dirty="0">
                <a:solidFill>
                  <a:schemeClr val="bg1"/>
                </a:solidFill>
              </a:rPr>
              <a:t>“</a:t>
            </a:r>
            <a:endParaRPr lang="en-US" sz="5000" dirty="0">
              <a:solidFill>
                <a:schemeClr val="bg1"/>
              </a:solidFill>
            </a:endParaRPr>
          </a:p>
        </p:txBody>
      </p:sp>
      <p:sp>
        <p:nvSpPr>
          <p:cNvPr id="6" name="Rectangle 5">
            <a:extLst>
              <a:ext uri="{FF2B5EF4-FFF2-40B4-BE49-F238E27FC236}">
                <a16:creationId xmlns:a16="http://schemas.microsoft.com/office/drawing/2014/main" id="{241168FE-F1A1-874B-8D72-662034B944AC}"/>
              </a:ext>
            </a:extLst>
          </p:cNvPr>
          <p:cNvSpPr/>
          <p:nvPr/>
        </p:nvSpPr>
        <p:spPr>
          <a:xfrm>
            <a:off x="10527577" y="5315189"/>
            <a:ext cx="463588" cy="861774"/>
          </a:xfrm>
          <a:prstGeom prst="rect">
            <a:avLst/>
          </a:prstGeom>
        </p:spPr>
        <p:txBody>
          <a:bodyPr wrap="none">
            <a:spAutoFit/>
          </a:bodyPr>
          <a:lstStyle/>
          <a:p>
            <a:r>
              <a:rPr lang="en-US" sz="5000" b="1" dirty="0">
                <a:solidFill>
                  <a:schemeClr val="bg1"/>
                </a:solidFill>
              </a:rPr>
              <a:t>”</a:t>
            </a:r>
          </a:p>
        </p:txBody>
      </p:sp>
    </p:spTree>
    <p:extLst>
      <p:ext uri="{BB962C8B-B14F-4D97-AF65-F5344CB8AC3E}">
        <p14:creationId xmlns:p14="http://schemas.microsoft.com/office/powerpoint/2010/main" val="39673384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8554A-2696-5644-9C51-0B139D40233A}"/>
              </a:ext>
            </a:extLst>
          </p:cNvPr>
          <p:cNvSpPr>
            <a:spLocks noGrp="1"/>
          </p:cNvSpPr>
          <p:nvPr>
            <p:ph type="title"/>
          </p:nvPr>
        </p:nvSpPr>
        <p:spPr/>
        <p:txBody>
          <a:bodyPr/>
          <a:lstStyle/>
          <a:p>
            <a:r>
              <a:rPr lang="en-US" dirty="0"/>
              <a:t>Right heart catheterization</a:t>
            </a:r>
          </a:p>
        </p:txBody>
      </p:sp>
      <p:sp>
        <p:nvSpPr>
          <p:cNvPr id="3" name="Content Placeholder 2">
            <a:extLst>
              <a:ext uri="{FF2B5EF4-FFF2-40B4-BE49-F238E27FC236}">
                <a16:creationId xmlns:a16="http://schemas.microsoft.com/office/drawing/2014/main" id="{8E3FDB27-8B6D-AE4A-8B5E-B0FC6DA785AB}"/>
              </a:ext>
            </a:extLst>
          </p:cNvPr>
          <p:cNvSpPr>
            <a:spLocks noGrp="1"/>
          </p:cNvSpPr>
          <p:nvPr>
            <p:ph idx="1"/>
          </p:nvPr>
        </p:nvSpPr>
        <p:spPr/>
        <p:txBody>
          <a:bodyPr>
            <a:normAutofit fontScale="92500"/>
          </a:bodyPr>
          <a:lstStyle/>
          <a:p>
            <a:pPr marL="0" indent="0">
              <a:buNone/>
            </a:pPr>
            <a:r>
              <a:rPr lang="en-US" sz="4400" dirty="0">
                <a:solidFill>
                  <a:schemeClr val="tx1">
                    <a:lumMod val="75000"/>
                    <a:lumOff val="25000"/>
                  </a:schemeClr>
                </a:solidFill>
              </a:rPr>
              <a:t>A true relative hazard of </a:t>
            </a:r>
            <a:r>
              <a:rPr lang="en-US" sz="4400" b="1" dirty="0">
                <a:solidFill>
                  <a:schemeClr val="tx1">
                    <a:lumMod val="75000"/>
                    <a:lumOff val="25000"/>
                  </a:schemeClr>
                </a:solidFill>
              </a:rPr>
              <a:t>1.0</a:t>
            </a:r>
            <a:r>
              <a:rPr lang="en-US" sz="4400" dirty="0">
                <a:solidFill>
                  <a:schemeClr val="tx1">
                    <a:lumMod val="75000"/>
                    <a:lumOff val="25000"/>
                  </a:schemeClr>
                </a:solidFill>
              </a:rPr>
              <a:t> could be misrepresented as </a:t>
            </a:r>
            <a:r>
              <a:rPr lang="en-US" sz="4400" b="1" dirty="0">
                <a:solidFill>
                  <a:schemeClr val="tx1">
                    <a:lumMod val="75000"/>
                    <a:lumOff val="25000"/>
                  </a:schemeClr>
                </a:solidFill>
              </a:rPr>
              <a:t>1.21</a:t>
            </a:r>
            <a:r>
              <a:rPr lang="en-US" sz="4400" dirty="0">
                <a:solidFill>
                  <a:schemeClr val="tx1">
                    <a:lumMod val="75000"/>
                    <a:lumOff val="25000"/>
                  </a:schemeClr>
                </a:solidFill>
              </a:rPr>
              <a:t> if a missing covariate that simultaneously increased the </a:t>
            </a:r>
            <a:r>
              <a:rPr lang="en-US" sz="4400" b="1" dirty="0">
                <a:solidFill>
                  <a:schemeClr val="tx1">
                    <a:lumMod val="75000"/>
                    <a:lumOff val="25000"/>
                  </a:schemeClr>
                </a:solidFill>
              </a:rPr>
              <a:t>risk of death 1.35-fold </a:t>
            </a:r>
            <a:r>
              <a:rPr lang="en-US" sz="4400" dirty="0">
                <a:solidFill>
                  <a:schemeClr val="tx1">
                    <a:lumMod val="75000"/>
                    <a:lumOff val="25000"/>
                  </a:schemeClr>
                </a:solidFill>
              </a:rPr>
              <a:t>and the </a:t>
            </a:r>
            <a:r>
              <a:rPr lang="en-US" sz="4400" b="1" dirty="0">
                <a:solidFill>
                  <a:schemeClr val="accent1"/>
                </a:solidFill>
              </a:rPr>
              <a:t>probability of RHC 3-fold (with a prevalence among those with RHC of 1 and a prevalence among those without of 1/3) </a:t>
            </a:r>
            <a:r>
              <a:rPr lang="en-US" sz="4400" dirty="0"/>
              <a:t>was not accounted for.</a:t>
            </a:r>
          </a:p>
          <a:p>
            <a:pPr marL="0" indent="0">
              <a:buNone/>
            </a:pPr>
            <a:endParaRPr lang="en-US" dirty="0"/>
          </a:p>
        </p:txBody>
      </p:sp>
      <p:sp>
        <p:nvSpPr>
          <p:cNvPr id="5" name="Rectangle 4">
            <a:extLst>
              <a:ext uri="{FF2B5EF4-FFF2-40B4-BE49-F238E27FC236}">
                <a16:creationId xmlns:a16="http://schemas.microsoft.com/office/drawing/2014/main" id="{6D8CCAB3-3FCC-9045-90AC-8E0D6A77A3FC}"/>
              </a:ext>
            </a:extLst>
          </p:cNvPr>
          <p:cNvSpPr/>
          <p:nvPr/>
        </p:nvSpPr>
        <p:spPr>
          <a:xfrm>
            <a:off x="374612" y="1690688"/>
            <a:ext cx="463588" cy="861774"/>
          </a:xfrm>
          <a:prstGeom prst="rect">
            <a:avLst/>
          </a:prstGeom>
        </p:spPr>
        <p:txBody>
          <a:bodyPr wrap="none">
            <a:spAutoFit/>
          </a:bodyPr>
          <a:lstStyle/>
          <a:p>
            <a:r>
              <a:rPr lang="en-US" sz="5000" b="1" dirty="0">
                <a:solidFill>
                  <a:schemeClr val="bg1"/>
                </a:solidFill>
              </a:rPr>
              <a:t>“</a:t>
            </a:r>
            <a:endParaRPr lang="en-US" sz="5000" dirty="0">
              <a:solidFill>
                <a:schemeClr val="bg1"/>
              </a:solidFill>
            </a:endParaRPr>
          </a:p>
        </p:txBody>
      </p:sp>
      <p:sp>
        <p:nvSpPr>
          <p:cNvPr id="6" name="Rectangle 5">
            <a:extLst>
              <a:ext uri="{FF2B5EF4-FFF2-40B4-BE49-F238E27FC236}">
                <a16:creationId xmlns:a16="http://schemas.microsoft.com/office/drawing/2014/main" id="{241168FE-F1A1-874B-8D72-662034B944AC}"/>
              </a:ext>
            </a:extLst>
          </p:cNvPr>
          <p:cNvSpPr/>
          <p:nvPr/>
        </p:nvSpPr>
        <p:spPr>
          <a:xfrm>
            <a:off x="10527577" y="5315189"/>
            <a:ext cx="463588" cy="861774"/>
          </a:xfrm>
          <a:prstGeom prst="rect">
            <a:avLst/>
          </a:prstGeom>
        </p:spPr>
        <p:txBody>
          <a:bodyPr wrap="none">
            <a:spAutoFit/>
          </a:bodyPr>
          <a:lstStyle/>
          <a:p>
            <a:r>
              <a:rPr lang="en-US" sz="5000" b="1" dirty="0">
                <a:solidFill>
                  <a:schemeClr val="bg1"/>
                </a:solidFill>
              </a:rPr>
              <a:t>”</a:t>
            </a:r>
          </a:p>
        </p:txBody>
      </p:sp>
      <p:sp>
        <p:nvSpPr>
          <p:cNvPr id="9" name="Rounded Rectangle 8">
            <a:extLst>
              <a:ext uri="{FF2B5EF4-FFF2-40B4-BE49-F238E27FC236}">
                <a16:creationId xmlns:a16="http://schemas.microsoft.com/office/drawing/2014/main" id="{7A0E6075-0A4C-6B42-B2A6-0ACB7F87CF86}"/>
              </a:ext>
            </a:extLst>
          </p:cNvPr>
          <p:cNvSpPr/>
          <p:nvPr/>
        </p:nvSpPr>
        <p:spPr>
          <a:xfrm>
            <a:off x="1332743" y="4619627"/>
            <a:ext cx="666178" cy="631767"/>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58BF1ACC-CF3C-FC42-B926-603084E24882}"/>
              </a:ext>
            </a:extLst>
          </p:cNvPr>
          <p:cNvSpPr/>
          <p:nvPr/>
        </p:nvSpPr>
        <p:spPr>
          <a:xfrm>
            <a:off x="893778" y="5156839"/>
            <a:ext cx="1083878" cy="631767"/>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0337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Estimate treatment effect</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122640" y="2276813"/>
                <a:ext cx="11471537" cy="22281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6600" b="0" i="1" smtClean="0">
                              <a:solidFill>
                                <a:schemeClr val="bg1">
                                  <a:lumMod val="75000"/>
                                </a:schemeClr>
                              </a:solidFill>
                              <a:latin typeface="Cambria Math" panose="02040503050406030204" pitchFamily="18" charset="0"/>
                            </a:rPr>
                          </m:ctrlPr>
                        </m:fPr>
                        <m:num>
                          <m:nary>
                            <m:naryPr>
                              <m:chr m:val="∑"/>
                              <m:ctrlPr>
                                <a:rPr lang="en-US" sz="6600" b="0" i="1" smtClean="0">
                                  <a:solidFill>
                                    <a:schemeClr val="bg1">
                                      <a:lumMod val="75000"/>
                                    </a:schemeClr>
                                  </a:solidFill>
                                  <a:latin typeface="Cambria Math" panose="02040503050406030204" pitchFamily="18" charset="0"/>
                                </a:rPr>
                              </m:ctrlPr>
                            </m:naryPr>
                            <m:sub>
                              <m:r>
                                <a:rPr lang="en-US" sz="6600" b="0" i="1" smtClean="0">
                                  <a:solidFill>
                                    <a:schemeClr val="bg1">
                                      <a:lumMod val="75000"/>
                                    </a:schemeClr>
                                  </a:solidFill>
                                  <a:latin typeface="Cambria Math" panose="02040503050406030204" pitchFamily="18" charset="0"/>
                                </a:rPr>
                                <m:t>𝑖</m:t>
                              </m:r>
                              <m:r>
                                <a:rPr lang="en-US" sz="6600" b="0" i="1" smtClean="0">
                                  <a:solidFill>
                                    <a:schemeClr val="bg1">
                                      <a:lumMod val="75000"/>
                                    </a:schemeClr>
                                  </a:solidFill>
                                  <a:latin typeface="Cambria Math" panose="02040503050406030204" pitchFamily="18" charset="0"/>
                                </a:rPr>
                                <m:t>=1</m:t>
                              </m:r>
                            </m:sub>
                            <m:sup>
                              <m:r>
                                <a:rPr lang="en-US" sz="6600" b="0" i="1" smtClean="0">
                                  <a:solidFill>
                                    <a:schemeClr val="bg1">
                                      <a:lumMod val="75000"/>
                                    </a:schemeClr>
                                  </a:solidFill>
                                  <a:latin typeface="Cambria Math" panose="02040503050406030204" pitchFamily="18" charset="0"/>
                                </a:rPr>
                                <m:t>𝑛</m:t>
                              </m:r>
                            </m:sup>
                            <m:e>
                              <m:sSub>
                                <m:sSubPr>
                                  <m:ctrlPr>
                                    <a:rPr lang="en-US" sz="6600" b="0" i="1" smtClean="0">
                                      <a:solidFill>
                                        <a:schemeClr val="bg1">
                                          <a:lumMod val="75000"/>
                                        </a:schemeClr>
                                      </a:solidFill>
                                      <a:latin typeface="Cambria Math" panose="02040503050406030204" pitchFamily="18" charset="0"/>
                                    </a:rPr>
                                  </m:ctrlPr>
                                </m:sSubPr>
                                <m:e>
                                  <m:r>
                                    <a:rPr lang="en-US" sz="6600" b="0" i="1" smtClean="0">
                                      <a:solidFill>
                                        <a:schemeClr val="bg1">
                                          <a:lumMod val="75000"/>
                                        </a:schemeClr>
                                      </a:solidFill>
                                      <a:latin typeface="Cambria Math" panose="02040503050406030204" pitchFamily="18" charset="0"/>
                                    </a:rPr>
                                    <m:t>𝑌</m:t>
                                  </m:r>
                                </m:e>
                                <m:sub>
                                  <m:r>
                                    <a:rPr lang="en-US" sz="6600" b="0" i="1" smtClean="0">
                                      <a:solidFill>
                                        <a:schemeClr val="bg1">
                                          <a:lumMod val="75000"/>
                                        </a:schemeClr>
                                      </a:solidFill>
                                      <a:latin typeface="Cambria Math" panose="02040503050406030204" pitchFamily="18" charset="0"/>
                                    </a:rPr>
                                    <m:t>𝑖</m:t>
                                  </m:r>
                                </m:sub>
                              </m:sSub>
                              <m:sSub>
                                <m:sSubPr>
                                  <m:ctrlPr>
                                    <a:rPr lang="en-US" sz="6600" b="0" i="1" smtClean="0">
                                      <a:solidFill>
                                        <a:schemeClr val="bg1">
                                          <a:lumMod val="75000"/>
                                        </a:schemeClr>
                                      </a:solidFill>
                                      <a:latin typeface="Cambria Math" panose="02040503050406030204" pitchFamily="18" charset="0"/>
                                    </a:rPr>
                                  </m:ctrlPr>
                                </m:sSubPr>
                                <m:e>
                                  <m:r>
                                    <a:rPr lang="en-US" sz="6600" b="0" i="1" smtClean="0">
                                      <a:solidFill>
                                        <a:schemeClr val="bg1">
                                          <a:lumMod val="75000"/>
                                        </a:schemeClr>
                                      </a:solidFill>
                                      <a:latin typeface="Cambria Math" panose="02040503050406030204" pitchFamily="18" charset="0"/>
                                    </a:rPr>
                                    <m:t>𝑍</m:t>
                                  </m:r>
                                </m:e>
                                <m:sub>
                                  <m:r>
                                    <a:rPr lang="en-US" sz="6600" b="0" i="1" smtClean="0">
                                      <a:solidFill>
                                        <a:schemeClr val="bg1">
                                          <a:lumMod val="75000"/>
                                        </a:schemeClr>
                                      </a:solidFill>
                                      <a:latin typeface="Cambria Math" panose="02040503050406030204" pitchFamily="18" charset="0"/>
                                    </a:rPr>
                                    <m:t>𝑖</m:t>
                                  </m:r>
                                </m:sub>
                              </m:sSub>
                              <m:sSub>
                                <m:sSubPr>
                                  <m:ctrlPr>
                                    <a:rPr lang="en-US" sz="6600" b="0" i="1" smtClean="0">
                                      <a:solidFill>
                                        <a:schemeClr val="accent1"/>
                                      </a:solidFill>
                                      <a:latin typeface="Cambria Math" panose="02040503050406030204" pitchFamily="18" charset="0"/>
                                    </a:rPr>
                                  </m:ctrlPr>
                                </m:sSubPr>
                                <m:e>
                                  <m:r>
                                    <a:rPr lang="en-US" sz="6600" b="0" i="1" smtClean="0">
                                      <a:solidFill>
                                        <a:schemeClr val="accent1"/>
                                      </a:solidFill>
                                      <a:latin typeface="Cambria Math" panose="02040503050406030204" pitchFamily="18" charset="0"/>
                                    </a:rPr>
                                    <m:t>𝑤</m:t>
                                  </m:r>
                                </m:e>
                                <m:sub>
                                  <m:r>
                                    <a:rPr lang="en-US" sz="6600" b="0" i="1" smtClean="0">
                                      <a:solidFill>
                                        <a:schemeClr val="accent1"/>
                                      </a:solidFill>
                                      <a:latin typeface="Cambria Math" panose="02040503050406030204" pitchFamily="18" charset="0"/>
                                    </a:rPr>
                                    <m:t>𝑖</m:t>
                                  </m:r>
                                </m:sub>
                              </m:sSub>
                            </m:e>
                          </m:nary>
                        </m:num>
                        <m:den>
                          <m:nary>
                            <m:naryPr>
                              <m:chr m:val="∑"/>
                              <m:ctrlPr>
                                <a:rPr lang="en-US" sz="6600" b="0" i="1" smtClean="0">
                                  <a:solidFill>
                                    <a:schemeClr val="bg1">
                                      <a:lumMod val="75000"/>
                                    </a:schemeClr>
                                  </a:solidFill>
                                  <a:latin typeface="Cambria Math" panose="02040503050406030204" pitchFamily="18" charset="0"/>
                                </a:rPr>
                              </m:ctrlPr>
                            </m:naryPr>
                            <m:sub>
                              <m:r>
                                <a:rPr lang="en-US" sz="6600" b="0" i="1" smtClean="0">
                                  <a:solidFill>
                                    <a:schemeClr val="bg1">
                                      <a:lumMod val="75000"/>
                                    </a:schemeClr>
                                  </a:solidFill>
                                  <a:latin typeface="Cambria Math" panose="02040503050406030204" pitchFamily="18" charset="0"/>
                                </a:rPr>
                                <m:t>𝑖</m:t>
                              </m:r>
                              <m:r>
                                <a:rPr lang="en-US" sz="6600" b="0" i="1" smtClean="0">
                                  <a:solidFill>
                                    <a:schemeClr val="bg1">
                                      <a:lumMod val="75000"/>
                                    </a:schemeClr>
                                  </a:solidFill>
                                  <a:latin typeface="Cambria Math" panose="02040503050406030204" pitchFamily="18" charset="0"/>
                                </a:rPr>
                                <m:t>=1</m:t>
                              </m:r>
                            </m:sub>
                            <m:sup>
                              <m:r>
                                <a:rPr lang="en-US" sz="6600" b="0" i="1" smtClean="0">
                                  <a:solidFill>
                                    <a:schemeClr val="bg1">
                                      <a:lumMod val="75000"/>
                                    </a:schemeClr>
                                  </a:solidFill>
                                  <a:latin typeface="Cambria Math" panose="02040503050406030204" pitchFamily="18" charset="0"/>
                                </a:rPr>
                                <m:t>𝑛</m:t>
                              </m:r>
                            </m:sup>
                            <m:e>
                              <m:sSub>
                                <m:sSubPr>
                                  <m:ctrlPr>
                                    <a:rPr lang="en-US" sz="6600" b="0" i="1" smtClean="0">
                                      <a:solidFill>
                                        <a:schemeClr val="bg1">
                                          <a:lumMod val="75000"/>
                                        </a:schemeClr>
                                      </a:solidFill>
                                      <a:latin typeface="Cambria Math" panose="02040503050406030204" pitchFamily="18" charset="0"/>
                                    </a:rPr>
                                  </m:ctrlPr>
                                </m:sSubPr>
                                <m:e>
                                  <m:r>
                                    <a:rPr lang="en-US" sz="6600" b="0" i="1" smtClean="0">
                                      <a:solidFill>
                                        <a:schemeClr val="bg1">
                                          <a:lumMod val="75000"/>
                                        </a:schemeClr>
                                      </a:solidFill>
                                      <a:latin typeface="Cambria Math" panose="02040503050406030204" pitchFamily="18" charset="0"/>
                                    </a:rPr>
                                    <m:t>𝑍</m:t>
                                  </m:r>
                                </m:e>
                                <m:sub>
                                  <m:r>
                                    <a:rPr lang="en-US" sz="6600" b="0" i="1" smtClean="0">
                                      <a:solidFill>
                                        <a:schemeClr val="bg1">
                                          <a:lumMod val="75000"/>
                                        </a:schemeClr>
                                      </a:solidFill>
                                      <a:latin typeface="Cambria Math" panose="02040503050406030204" pitchFamily="18" charset="0"/>
                                    </a:rPr>
                                    <m:t>𝑖</m:t>
                                  </m:r>
                                </m:sub>
                              </m:sSub>
                              <m:sSub>
                                <m:sSubPr>
                                  <m:ctrlPr>
                                    <a:rPr lang="en-US" sz="6600" b="0" i="1" smtClean="0">
                                      <a:solidFill>
                                        <a:schemeClr val="accent1"/>
                                      </a:solidFill>
                                      <a:latin typeface="Cambria Math" panose="02040503050406030204" pitchFamily="18" charset="0"/>
                                    </a:rPr>
                                  </m:ctrlPr>
                                </m:sSubPr>
                                <m:e>
                                  <m:r>
                                    <a:rPr lang="en-US" sz="6600" b="0" i="1" smtClean="0">
                                      <a:solidFill>
                                        <a:schemeClr val="accent1"/>
                                      </a:solidFill>
                                      <a:latin typeface="Cambria Math" panose="02040503050406030204" pitchFamily="18" charset="0"/>
                                    </a:rPr>
                                    <m:t>𝑤</m:t>
                                  </m:r>
                                </m:e>
                                <m:sub>
                                  <m:r>
                                    <a:rPr lang="en-US" sz="6600" b="0" i="1" smtClean="0">
                                      <a:solidFill>
                                        <a:schemeClr val="accent1"/>
                                      </a:solidFill>
                                      <a:latin typeface="Cambria Math" panose="02040503050406030204" pitchFamily="18" charset="0"/>
                                    </a:rPr>
                                    <m:t>𝑖</m:t>
                                  </m:r>
                                </m:sub>
                              </m:sSub>
                            </m:e>
                          </m:nary>
                        </m:den>
                      </m:f>
                      <m:r>
                        <a:rPr lang="en-US" sz="6600" b="0" i="1" smtClean="0">
                          <a:solidFill>
                            <a:schemeClr val="bg1">
                              <a:lumMod val="75000"/>
                            </a:schemeClr>
                          </a:solidFill>
                          <a:latin typeface="Cambria Math" panose="02040503050406030204" pitchFamily="18" charset="0"/>
                        </a:rPr>
                        <m:t>−</m:t>
                      </m:r>
                      <m:f>
                        <m:fPr>
                          <m:ctrlPr>
                            <a:rPr lang="en-US" sz="6600" b="0" i="1" smtClean="0">
                              <a:solidFill>
                                <a:schemeClr val="bg1">
                                  <a:lumMod val="75000"/>
                                </a:schemeClr>
                              </a:solidFill>
                              <a:latin typeface="Cambria Math" panose="02040503050406030204" pitchFamily="18" charset="0"/>
                            </a:rPr>
                          </m:ctrlPr>
                        </m:fPr>
                        <m:num>
                          <m:nary>
                            <m:naryPr>
                              <m:chr m:val="∑"/>
                              <m:ctrlPr>
                                <a:rPr lang="en-US" sz="6600" b="0" i="1" smtClean="0">
                                  <a:solidFill>
                                    <a:schemeClr val="bg1">
                                      <a:lumMod val="75000"/>
                                    </a:schemeClr>
                                  </a:solidFill>
                                  <a:latin typeface="Cambria Math" panose="02040503050406030204" pitchFamily="18" charset="0"/>
                                </a:rPr>
                              </m:ctrlPr>
                            </m:naryPr>
                            <m:sub>
                              <m:r>
                                <a:rPr lang="en-US" sz="6600" b="0" i="1" smtClean="0">
                                  <a:solidFill>
                                    <a:schemeClr val="bg1">
                                      <a:lumMod val="75000"/>
                                    </a:schemeClr>
                                  </a:solidFill>
                                  <a:latin typeface="Cambria Math" panose="02040503050406030204" pitchFamily="18" charset="0"/>
                                </a:rPr>
                                <m:t>𝑖</m:t>
                              </m:r>
                              <m:r>
                                <a:rPr lang="en-US" sz="6600" b="0" i="1" smtClean="0">
                                  <a:solidFill>
                                    <a:schemeClr val="bg1">
                                      <a:lumMod val="75000"/>
                                    </a:schemeClr>
                                  </a:solidFill>
                                  <a:latin typeface="Cambria Math" panose="02040503050406030204" pitchFamily="18" charset="0"/>
                                </a:rPr>
                                <m:t>=1</m:t>
                              </m:r>
                            </m:sub>
                            <m:sup>
                              <m:r>
                                <a:rPr lang="en-US" sz="6600" b="0" i="1" smtClean="0">
                                  <a:solidFill>
                                    <a:schemeClr val="bg1">
                                      <a:lumMod val="75000"/>
                                    </a:schemeClr>
                                  </a:solidFill>
                                  <a:latin typeface="Cambria Math" panose="02040503050406030204" pitchFamily="18" charset="0"/>
                                </a:rPr>
                                <m:t>𝑛</m:t>
                              </m:r>
                            </m:sup>
                            <m:e>
                              <m:sSub>
                                <m:sSubPr>
                                  <m:ctrlPr>
                                    <a:rPr lang="en-US" sz="6600" b="0" i="1" smtClean="0">
                                      <a:solidFill>
                                        <a:schemeClr val="bg1">
                                          <a:lumMod val="75000"/>
                                        </a:schemeClr>
                                      </a:solidFill>
                                      <a:latin typeface="Cambria Math" panose="02040503050406030204" pitchFamily="18" charset="0"/>
                                    </a:rPr>
                                  </m:ctrlPr>
                                </m:sSubPr>
                                <m:e>
                                  <m:r>
                                    <a:rPr lang="en-US" sz="6600" b="0" i="1" smtClean="0">
                                      <a:solidFill>
                                        <a:schemeClr val="bg1">
                                          <a:lumMod val="75000"/>
                                        </a:schemeClr>
                                      </a:solidFill>
                                      <a:latin typeface="Cambria Math" panose="02040503050406030204" pitchFamily="18" charset="0"/>
                                    </a:rPr>
                                    <m:t>𝑌</m:t>
                                  </m:r>
                                </m:e>
                                <m:sub>
                                  <m:r>
                                    <a:rPr lang="en-US" sz="6600" b="0" i="1" smtClean="0">
                                      <a:solidFill>
                                        <a:schemeClr val="bg1">
                                          <a:lumMod val="75000"/>
                                        </a:schemeClr>
                                      </a:solidFill>
                                      <a:latin typeface="Cambria Math" panose="02040503050406030204" pitchFamily="18" charset="0"/>
                                    </a:rPr>
                                    <m:t>𝑖</m:t>
                                  </m:r>
                                </m:sub>
                              </m:sSub>
                              <m:d>
                                <m:dPr>
                                  <m:ctrlPr>
                                    <a:rPr lang="en-US" sz="6600" b="0" i="1" smtClean="0">
                                      <a:solidFill>
                                        <a:schemeClr val="bg1">
                                          <a:lumMod val="75000"/>
                                        </a:schemeClr>
                                      </a:solidFill>
                                      <a:latin typeface="Cambria Math" panose="02040503050406030204" pitchFamily="18" charset="0"/>
                                    </a:rPr>
                                  </m:ctrlPr>
                                </m:dPr>
                                <m:e>
                                  <m:r>
                                    <a:rPr lang="en-US" sz="6600" b="0" i="1" smtClean="0">
                                      <a:solidFill>
                                        <a:schemeClr val="bg1">
                                          <a:lumMod val="75000"/>
                                        </a:schemeClr>
                                      </a:solidFill>
                                      <a:latin typeface="Cambria Math" panose="02040503050406030204" pitchFamily="18" charset="0"/>
                                    </a:rPr>
                                    <m:t>1−</m:t>
                                  </m:r>
                                  <m:sSub>
                                    <m:sSubPr>
                                      <m:ctrlPr>
                                        <a:rPr lang="en-US" sz="6600" b="0" i="1" smtClean="0">
                                          <a:solidFill>
                                            <a:schemeClr val="bg1">
                                              <a:lumMod val="75000"/>
                                            </a:schemeClr>
                                          </a:solidFill>
                                          <a:latin typeface="Cambria Math" panose="02040503050406030204" pitchFamily="18" charset="0"/>
                                        </a:rPr>
                                      </m:ctrlPr>
                                    </m:sSubPr>
                                    <m:e>
                                      <m:r>
                                        <a:rPr lang="en-US" sz="6600" b="0" i="1" smtClean="0">
                                          <a:solidFill>
                                            <a:schemeClr val="bg1">
                                              <a:lumMod val="75000"/>
                                            </a:schemeClr>
                                          </a:solidFill>
                                          <a:latin typeface="Cambria Math" panose="02040503050406030204" pitchFamily="18" charset="0"/>
                                        </a:rPr>
                                        <m:t>𝑍</m:t>
                                      </m:r>
                                    </m:e>
                                    <m:sub>
                                      <m:r>
                                        <a:rPr lang="en-US" sz="6600" b="0" i="1" smtClean="0">
                                          <a:solidFill>
                                            <a:schemeClr val="bg1">
                                              <a:lumMod val="75000"/>
                                            </a:schemeClr>
                                          </a:solidFill>
                                          <a:latin typeface="Cambria Math" panose="02040503050406030204" pitchFamily="18" charset="0"/>
                                        </a:rPr>
                                        <m:t>𝑖</m:t>
                                      </m:r>
                                    </m:sub>
                                  </m:sSub>
                                </m:e>
                              </m:d>
                              <m:sSub>
                                <m:sSubPr>
                                  <m:ctrlPr>
                                    <a:rPr lang="en-US" sz="6600" b="0" i="1" smtClean="0">
                                      <a:solidFill>
                                        <a:schemeClr val="accent1"/>
                                      </a:solidFill>
                                      <a:latin typeface="Cambria Math" panose="02040503050406030204" pitchFamily="18" charset="0"/>
                                    </a:rPr>
                                  </m:ctrlPr>
                                </m:sSubPr>
                                <m:e>
                                  <m:r>
                                    <a:rPr lang="en-US" sz="6600" b="0" i="1" smtClean="0">
                                      <a:solidFill>
                                        <a:schemeClr val="accent1"/>
                                      </a:solidFill>
                                      <a:latin typeface="Cambria Math" panose="02040503050406030204" pitchFamily="18" charset="0"/>
                                    </a:rPr>
                                    <m:t>𝑤</m:t>
                                  </m:r>
                                </m:e>
                                <m:sub>
                                  <m:r>
                                    <a:rPr lang="en-US" sz="6600" b="0" i="1" smtClean="0">
                                      <a:solidFill>
                                        <a:schemeClr val="accent1"/>
                                      </a:solidFill>
                                      <a:latin typeface="Cambria Math" panose="02040503050406030204" pitchFamily="18" charset="0"/>
                                    </a:rPr>
                                    <m:t>𝑖</m:t>
                                  </m:r>
                                </m:sub>
                              </m:sSub>
                            </m:e>
                          </m:nary>
                        </m:num>
                        <m:den>
                          <m:nary>
                            <m:naryPr>
                              <m:chr m:val="∑"/>
                              <m:ctrlPr>
                                <a:rPr lang="en-US" sz="6600" b="0" i="1" smtClean="0">
                                  <a:solidFill>
                                    <a:schemeClr val="bg1">
                                      <a:lumMod val="75000"/>
                                    </a:schemeClr>
                                  </a:solidFill>
                                  <a:latin typeface="Cambria Math" panose="02040503050406030204" pitchFamily="18" charset="0"/>
                                </a:rPr>
                              </m:ctrlPr>
                            </m:naryPr>
                            <m:sub>
                              <m:r>
                                <a:rPr lang="en-US" sz="6600" b="0" i="1" smtClean="0">
                                  <a:solidFill>
                                    <a:schemeClr val="bg1">
                                      <a:lumMod val="75000"/>
                                    </a:schemeClr>
                                  </a:solidFill>
                                  <a:latin typeface="Cambria Math" panose="02040503050406030204" pitchFamily="18" charset="0"/>
                                </a:rPr>
                                <m:t>𝑖</m:t>
                              </m:r>
                              <m:r>
                                <a:rPr lang="en-US" sz="6600" b="0" i="1" smtClean="0">
                                  <a:solidFill>
                                    <a:schemeClr val="bg1">
                                      <a:lumMod val="75000"/>
                                    </a:schemeClr>
                                  </a:solidFill>
                                  <a:latin typeface="Cambria Math" panose="02040503050406030204" pitchFamily="18" charset="0"/>
                                </a:rPr>
                                <m:t>=1</m:t>
                              </m:r>
                            </m:sub>
                            <m:sup>
                              <m:r>
                                <a:rPr lang="en-US" sz="6600" b="0" i="1" smtClean="0">
                                  <a:solidFill>
                                    <a:schemeClr val="bg1">
                                      <a:lumMod val="75000"/>
                                    </a:schemeClr>
                                  </a:solidFill>
                                  <a:latin typeface="Cambria Math" panose="02040503050406030204" pitchFamily="18" charset="0"/>
                                </a:rPr>
                                <m:t>𝑛</m:t>
                              </m:r>
                            </m:sup>
                            <m:e>
                              <m:d>
                                <m:dPr>
                                  <m:ctrlPr>
                                    <a:rPr lang="en-US" sz="6600" b="0" i="1" smtClean="0">
                                      <a:solidFill>
                                        <a:schemeClr val="bg1">
                                          <a:lumMod val="75000"/>
                                        </a:schemeClr>
                                      </a:solidFill>
                                      <a:latin typeface="Cambria Math" panose="02040503050406030204" pitchFamily="18" charset="0"/>
                                    </a:rPr>
                                  </m:ctrlPr>
                                </m:dPr>
                                <m:e>
                                  <m:r>
                                    <a:rPr lang="en-US" sz="6600" b="0" i="1" smtClean="0">
                                      <a:solidFill>
                                        <a:schemeClr val="bg1">
                                          <a:lumMod val="75000"/>
                                        </a:schemeClr>
                                      </a:solidFill>
                                      <a:latin typeface="Cambria Math" panose="02040503050406030204" pitchFamily="18" charset="0"/>
                                    </a:rPr>
                                    <m:t>1−</m:t>
                                  </m:r>
                                  <m:sSub>
                                    <m:sSubPr>
                                      <m:ctrlPr>
                                        <a:rPr lang="en-US" sz="6600" b="0" i="1" smtClean="0">
                                          <a:solidFill>
                                            <a:schemeClr val="bg1">
                                              <a:lumMod val="75000"/>
                                            </a:schemeClr>
                                          </a:solidFill>
                                          <a:latin typeface="Cambria Math" panose="02040503050406030204" pitchFamily="18" charset="0"/>
                                        </a:rPr>
                                      </m:ctrlPr>
                                    </m:sSubPr>
                                    <m:e>
                                      <m:r>
                                        <a:rPr lang="en-US" sz="6600" b="0" i="1" smtClean="0">
                                          <a:solidFill>
                                            <a:schemeClr val="bg1">
                                              <a:lumMod val="75000"/>
                                            </a:schemeClr>
                                          </a:solidFill>
                                          <a:latin typeface="Cambria Math" panose="02040503050406030204" pitchFamily="18" charset="0"/>
                                        </a:rPr>
                                        <m:t>𝑍</m:t>
                                      </m:r>
                                    </m:e>
                                    <m:sub>
                                      <m:r>
                                        <a:rPr lang="en-US" sz="6600" b="0" i="1" smtClean="0">
                                          <a:solidFill>
                                            <a:schemeClr val="bg1">
                                              <a:lumMod val="75000"/>
                                            </a:schemeClr>
                                          </a:solidFill>
                                          <a:latin typeface="Cambria Math" panose="02040503050406030204" pitchFamily="18" charset="0"/>
                                        </a:rPr>
                                        <m:t>𝑖</m:t>
                                      </m:r>
                                    </m:sub>
                                  </m:sSub>
                                </m:e>
                              </m:d>
                              <m:sSub>
                                <m:sSubPr>
                                  <m:ctrlPr>
                                    <a:rPr lang="en-US" sz="6600" b="0" i="1" smtClean="0">
                                      <a:solidFill>
                                        <a:schemeClr val="accent1"/>
                                      </a:solidFill>
                                      <a:latin typeface="Cambria Math" panose="02040503050406030204" pitchFamily="18" charset="0"/>
                                    </a:rPr>
                                  </m:ctrlPr>
                                </m:sSubPr>
                                <m:e>
                                  <m:r>
                                    <a:rPr lang="en-US" sz="6600" b="0" i="1" smtClean="0">
                                      <a:solidFill>
                                        <a:schemeClr val="accent1"/>
                                      </a:solidFill>
                                      <a:latin typeface="Cambria Math" panose="02040503050406030204" pitchFamily="18" charset="0"/>
                                    </a:rPr>
                                    <m:t>𝑤</m:t>
                                  </m:r>
                                </m:e>
                                <m:sub>
                                  <m:r>
                                    <a:rPr lang="en-US" sz="6600" b="0" i="1" smtClean="0">
                                      <a:solidFill>
                                        <a:schemeClr val="accent1"/>
                                      </a:solidFill>
                                      <a:latin typeface="Cambria Math" panose="02040503050406030204" pitchFamily="18" charset="0"/>
                                    </a:rPr>
                                    <m:t>𝑖</m:t>
                                  </m:r>
                                </m:sub>
                              </m:sSub>
                            </m:e>
                          </m:nary>
                        </m:den>
                      </m:f>
                    </m:oMath>
                  </m:oMathPara>
                </a14:m>
                <a:endParaRPr lang="en-US" sz="66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122640" y="2276813"/>
                <a:ext cx="11471537" cy="2228174"/>
              </a:xfrm>
              <a:prstGeom prst="rect">
                <a:avLst/>
              </a:prstGeom>
              <a:blipFill>
                <a:blip r:embed="rId3"/>
                <a:stretch>
                  <a:fillRect l="-11836" t="-77401" b="-112994"/>
                </a:stretch>
              </a:blipFill>
            </p:spPr>
            <p:txBody>
              <a:bodyPr/>
              <a:lstStyle/>
              <a:p>
                <a:r>
                  <a:rPr lang="en-US">
                    <a:noFill/>
                  </a:rPr>
                  <a:t> </a:t>
                </a:r>
              </a:p>
            </p:txBody>
          </p:sp>
        </mc:Fallback>
      </mc:AlternateContent>
    </p:spTree>
    <p:extLst>
      <p:ext uri="{BB962C8B-B14F-4D97-AF65-F5344CB8AC3E}">
        <p14:creationId xmlns:p14="http://schemas.microsoft.com/office/powerpoint/2010/main" val="17047684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8554A-2696-5644-9C51-0B139D40233A}"/>
              </a:ext>
            </a:extLst>
          </p:cNvPr>
          <p:cNvSpPr>
            <a:spLocks noGrp="1"/>
          </p:cNvSpPr>
          <p:nvPr>
            <p:ph type="title"/>
          </p:nvPr>
        </p:nvSpPr>
        <p:spPr/>
        <p:txBody>
          <a:bodyPr/>
          <a:lstStyle/>
          <a:p>
            <a:r>
              <a:rPr lang="en-US" dirty="0"/>
              <a:t>Right heart catheterization</a:t>
            </a:r>
          </a:p>
        </p:txBody>
      </p:sp>
      <p:sp>
        <p:nvSpPr>
          <p:cNvPr id="3" name="Content Placeholder 2">
            <a:extLst>
              <a:ext uri="{FF2B5EF4-FFF2-40B4-BE49-F238E27FC236}">
                <a16:creationId xmlns:a16="http://schemas.microsoft.com/office/drawing/2014/main" id="{8E3FDB27-8B6D-AE4A-8B5E-B0FC6DA785AB}"/>
              </a:ext>
            </a:extLst>
          </p:cNvPr>
          <p:cNvSpPr>
            <a:spLocks noGrp="1"/>
          </p:cNvSpPr>
          <p:nvPr>
            <p:ph idx="1"/>
          </p:nvPr>
        </p:nvSpPr>
        <p:spPr/>
        <p:txBody>
          <a:bodyPr>
            <a:normAutofit fontScale="92500"/>
          </a:bodyPr>
          <a:lstStyle/>
          <a:p>
            <a:pPr marL="0" indent="0">
              <a:buNone/>
            </a:pPr>
            <a:r>
              <a:rPr lang="en-US" sz="4400" dirty="0"/>
              <a:t>A true relative hazard of </a:t>
            </a:r>
            <a:r>
              <a:rPr lang="en-US" sz="4400" b="1" dirty="0">
                <a:solidFill>
                  <a:schemeClr val="accent1"/>
                </a:solidFill>
              </a:rPr>
              <a:t>1.0</a:t>
            </a:r>
            <a:r>
              <a:rPr lang="en-US" sz="4400" dirty="0"/>
              <a:t> could be misrepresented as </a:t>
            </a:r>
            <a:r>
              <a:rPr lang="en-US" sz="4400" b="1" dirty="0">
                <a:solidFill>
                  <a:schemeClr val="accent1"/>
                </a:solidFill>
              </a:rPr>
              <a:t>1.21</a:t>
            </a:r>
            <a:r>
              <a:rPr lang="en-US" sz="4400" dirty="0"/>
              <a:t> if a missing covariate that simultaneously increased the </a:t>
            </a:r>
            <a:r>
              <a:rPr lang="en-US" sz="4400" b="1" dirty="0">
                <a:solidFill>
                  <a:schemeClr val="accent1"/>
                </a:solidFill>
              </a:rPr>
              <a:t>risk of death 1.35-fold </a:t>
            </a:r>
            <a:r>
              <a:rPr lang="en-US" sz="4400" dirty="0"/>
              <a:t>and the </a:t>
            </a:r>
            <a:r>
              <a:rPr lang="en-US" sz="4400" b="1" dirty="0">
                <a:solidFill>
                  <a:schemeClr val="accent1"/>
                </a:solidFill>
              </a:rPr>
              <a:t>probability of RHC 3-fold </a:t>
            </a:r>
            <a:r>
              <a:rPr lang="en-US" sz="4400" b="1" dirty="0"/>
              <a:t>(with a prevalence among those with RHC of 1 and a prevalence among those without of 1/3)</a:t>
            </a:r>
            <a:r>
              <a:rPr lang="en-US" sz="4400" b="1" dirty="0">
                <a:solidFill>
                  <a:schemeClr val="accent1"/>
                </a:solidFill>
              </a:rPr>
              <a:t> </a:t>
            </a:r>
            <a:r>
              <a:rPr lang="en-US" sz="4400" dirty="0"/>
              <a:t>was not accounted for.</a:t>
            </a:r>
          </a:p>
          <a:p>
            <a:pPr marL="0" indent="0">
              <a:buNone/>
            </a:pPr>
            <a:endParaRPr lang="en-US" dirty="0"/>
          </a:p>
        </p:txBody>
      </p:sp>
      <p:sp>
        <p:nvSpPr>
          <p:cNvPr id="5" name="Rectangle 4">
            <a:extLst>
              <a:ext uri="{FF2B5EF4-FFF2-40B4-BE49-F238E27FC236}">
                <a16:creationId xmlns:a16="http://schemas.microsoft.com/office/drawing/2014/main" id="{6D8CCAB3-3FCC-9045-90AC-8E0D6A77A3FC}"/>
              </a:ext>
            </a:extLst>
          </p:cNvPr>
          <p:cNvSpPr/>
          <p:nvPr/>
        </p:nvSpPr>
        <p:spPr>
          <a:xfrm>
            <a:off x="374612" y="1690688"/>
            <a:ext cx="463588" cy="861774"/>
          </a:xfrm>
          <a:prstGeom prst="rect">
            <a:avLst/>
          </a:prstGeom>
        </p:spPr>
        <p:txBody>
          <a:bodyPr wrap="none">
            <a:spAutoFit/>
          </a:bodyPr>
          <a:lstStyle/>
          <a:p>
            <a:r>
              <a:rPr lang="en-US" sz="5000" b="1" dirty="0">
                <a:solidFill>
                  <a:schemeClr val="bg1"/>
                </a:solidFill>
              </a:rPr>
              <a:t>“</a:t>
            </a:r>
            <a:endParaRPr lang="en-US" sz="5000" dirty="0">
              <a:solidFill>
                <a:schemeClr val="bg1"/>
              </a:solidFill>
            </a:endParaRPr>
          </a:p>
        </p:txBody>
      </p:sp>
      <p:sp>
        <p:nvSpPr>
          <p:cNvPr id="4" name="Rounded Rectangle 3">
            <a:extLst>
              <a:ext uri="{FF2B5EF4-FFF2-40B4-BE49-F238E27FC236}">
                <a16:creationId xmlns:a16="http://schemas.microsoft.com/office/drawing/2014/main" id="{9A2B0900-89C6-CA44-B1E7-B5DC879C98AD}"/>
              </a:ext>
            </a:extLst>
          </p:cNvPr>
          <p:cNvSpPr/>
          <p:nvPr/>
        </p:nvSpPr>
        <p:spPr>
          <a:xfrm>
            <a:off x="2310938" y="3507971"/>
            <a:ext cx="2167756" cy="631767"/>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5EC0F5B-E42A-FD44-A505-FD5E8E46AA60}"/>
              </a:ext>
            </a:extLst>
          </p:cNvPr>
          <p:cNvSpPr/>
          <p:nvPr/>
        </p:nvSpPr>
        <p:spPr>
          <a:xfrm>
            <a:off x="10527577" y="5315189"/>
            <a:ext cx="463588" cy="861774"/>
          </a:xfrm>
          <a:prstGeom prst="rect">
            <a:avLst/>
          </a:prstGeom>
        </p:spPr>
        <p:txBody>
          <a:bodyPr wrap="none">
            <a:spAutoFit/>
          </a:bodyPr>
          <a:lstStyle/>
          <a:p>
            <a:r>
              <a:rPr lang="en-US" sz="5000" b="1" dirty="0">
                <a:solidFill>
                  <a:schemeClr val="bg1"/>
                </a:solidFill>
              </a:rPr>
              <a:t>”</a:t>
            </a:r>
          </a:p>
        </p:txBody>
      </p:sp>
    </p:spTree>
    <p:extLst>
      <p:ext uri="{BB962C8B-B14F-4D97-AF65-F5344CB8AC3E}">
        <p14:creationId xmlns:p14="http://schemas.microsoft.com/office/powerpoint/2010/main" val="3509422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10956-6913-C942-9B49-9427A8203D43}"/>
              </a:ext>
            </a:extLst>
          </p:cNvPr>
          <p:cNvSpPr>
            <a:spLocks noGrp="1"/>
          </p:cNvSpPr>
          <p:nvPr>
            <p:ph type="title"/>
          </p:nvPr>
        </p:nvSpPr>
        <p:spPr/>
        <p:txBody>
          <a:bodyPr/>
          <a:lstStyle/>
          <a:p>
            <a:r>
              <a:rPr lang="en-US" dirty="0"/>
              <a:t>E-value</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75E0DAAD-407F-5444-A742-5930E41EE44D}"/>
                  </a:ext>
                </a:extLst>
              </p:cNvPr>
              <p:cNvSpPr txBox="1"/>
              <p:nvPr/>
            </p:nvSpPr>
            <p:spPr>
              <a:xfrm>
                <a:off x="556034" y="2943694"/>
                <a:ext cx="11156131" cy="89441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sz="4800" b="0" i="0" smtClean="0">
                          <a:solidFill>
                            <a:schemeClr val="bg1"/>
                          </a:solidFill>
                          <a:latin typeface="Cambria Math" panose="02040503050406030204" pitchFamily="18" charset="0"/>
                        </a:rPr>
                        <m:t>E</m:t>
                      </m:r>
                      <m:r>
                        <a:rPr lang="en-US" sz="4800" b="0" i="0" smtClean="0">
                          <a:solidFill>
                            <a:schemeClr val="bg1"/>
                          </a:solidFill>
                          <a:latin typeface="Cambria Math" panose="02040503050406030204" pitchFamily="18" charset="0"/>
                        </a:rPr>
                        <m:t>−</m:t>
                      </m:r>
                      <m:r>
                        <m:rPr>
                          <m:sty m:val="p"/>
                        </m:rPr>
                        <a:rPr lang="en-US" sz="4800" b="0" i="0" smtClean="0">
                          <a:solidFill>
                            <a:schemeClr val="bg1"/>
                          </a:solidFill>
                          <a:latin typeface="Cambria Math" panose="02040503050406030204" pitchFamily="18" charset="0"/>
                        </a:rPr>
                        <m:t>value</m:t>
                      </m:r>
                      <m:r>
                        <a:rPr lang="en-US" sz="4800" b="0" i="1" smtClean="0">
                          <a:solidFill>
                            <a:schemeClr val="bg1"/>
                          </a:solidFill>
                          <a:latin typeface="Cambria Math" panose="02040503050406030204" pitchFamily="18" charset="0"/>
                        </a:rPr>
                        <m:t>=</m:t>
                      </m:r>
                      <m:r>
                        <a:rPr lang="en-US" sz="4800" b="0" i="1" smtClean="0">
                          <a:solidFill>
                            <a:schemeClr val="bg1"/>
                          </a:solidFill>
                          <a:latin typeface="Cambria Math" panose="02040503050406030204" pitchFamily="18" charset="0"/>
                        </a:rPr>
                        <m:t>𝐿</m:t>
                      </m:r>
                      <m:sSub>
                        <m:sSubPr>
                          <m:ctrlPr>
                            <a:rPr lang="en-US" sz="4800" b="0" i="1" smtClean="0">
                              <a:solidFill>
                                <a:schemeClr val="bg1"/>
                              </a:solidFill>
                              <a:latin typeface="Cambria Math" panose="02040503050406030204" pitchFamily="18" charset="0"/>
                            </a:rPr>
                          </m:ctrlPr>
                        </m:sSubPr>
                        <m:e>
                          <m:r>
                            <a:rPr lang="en-US" sz="4800" b="0" i="1" smtClean="0">
                              <a:solidFill>
                                <a:schemeClr val="bg1"/>
                              </a:solidFill>
                              <a:latin typeface="Cambria Math" panose="02040503050406030204" pitchFamily="18" charset="0"/>
                            </a:rPr>
                            <m:t>𝐵</m:t>
                          </m:r>
                        </m:e>
                        <m:sub>
                          <m:r>
                            <a:rPr lang="en-US" sz="4800" b="0" i="1" smtClean="0">
                              <a:solidFill>
                                <a:schemeClr val="bg1"/>
                              </a:solidFill>
                              <a:latin typeface="Cambria Math" panose="02040503050406030204" pitchFamily="18" charset="0"/>
                            </a:rPr>
                            <m:t>𝑜𝑏𝑠</m:t>
                          </m:r>
                        </m:sub>
                      </m:sSub>
                      <m:r>
                        <a:rPr lang="en-US" sz="4800" b="0" i="1" smtClean="0">
                          <a:solidFill>
                            <a:schemeClr val="bg1"/>
                          </a:solidFill>
                          <a:latin typeface="Cambria Math" panose="02040503050406030204" pitchFamily="18" charset="0"/>
                        </a:rPr>
                        <m:t>+</m:t>
                      </m:r>
                      <m:rad>
                        <m:radPr>
                          <m:degHide m:val="on"/>
                          <m:ctrlPr>
                            <a:rPr lang="en-US" sz="4800" b="0" i="1" smtClean="0">
                              <a:solidFill>
                                <a:schemeClr val="bg1"/>
                              </a:solidFill>
                              <a:latin typeface="Cambria Math" panose="02040503050406030204" pitchFamily="18" charset="0"/>
                            </a:rPr>
                          </m:ctrlPr>
                        </m:radPr>
                        <m:deg/>
                        <m:e>
                          <m:r>
                            <a:rPr lang="en-US" sz="4800" b="0" i="1" smtClean="0">
                              <a:solidFill>
                                <a:schemeClr val="bg1"/>
                              </a:solidFill>
                              <a:latin typeface="Cambria Math" panose="02040503050406030204" pitchFamily="18" charset="0"/>
                            </a:rPr>
                            <m:t>𝐿</m:t>
                          </m:r>
                          <m:sSub>
                            <m:sSubPr>
                              <m:ctrlPr>
                                <a:rPr lang="en-US" sz="4800" b="0" i="1" smtClean="0">
                                  <a:solidFill>
                                    <a:schemeClr val="bg1"/>
                                  </a:solidFill>
                                  <a:latin typeface="Cambria Math" panose="02040503050406030204" pitchFamily="18" charset="0"/>
                                </a:rPr>
                              </m:ctrlPr>
                            </m:sSubPr>
                            <m:e>
                              <m:r>
                                <a:rPr lang="en-US" sz="4800" b="0" i="1" smtClean="0">
                                  <a:solidFill>
                                    <a:schemeClr val="bg1"/>
                                  </a:solidFill>
                                  <a:latin typeface="Cambria Math" panose="02040503050406030204" pitchFamily="18" charset="0"/>
                                </a:rPr>
                                <m:t>𝐵</m:t>
                              </m:r>
                            </m:e>
                            <m:sub>
                              <m:r>
                                <a:rPr lang="en-US" sz="4800" b="0" i="1" smtClean="0">
                                  <a:solidFill>
                                    <a:schemeClr val="bg1"/>
                                  </a:solidFill>
                                  <a:latin typeface="Cambria Math" panose="02040503050406030204" pitchFamily="18" charset="0"/>
                                </a:rPr>
                                <m:t>𝑜𝑏𝑠</m:t>
                              </m:r>
                            </m:sub>
                          </m:sSub>
                          <m:r>
                            <a:rPr lang="en-US" sz="4800" b="0" i="1" smtClean="0">
                              <a:solidFill>
                                <a:schemeClr val="bg1"/>
                              </a:solidFill>
                              <a:latin typeface="Cambria Math" panose="02040503050406030204" pitchFamily="18" charset="0"/>
                            </a:rPr>
                            <m:t>×(</m:t>
                          </m:r>
                          <m:r>
                            <a:rPr lang="en-US" sz="4800" b="0" i="1" smtClean="0">
                              <a:solidFill>
                                <a:schemeClr val="bg1"/>
                              </a:solidFill>
                              <a:latin typeface="Cambria Math" panose="02040503050406030204" pitchFamily="18" charset="0"/>
                            </a:rPr>
                            <m:t>𝐿</m:t>
                          </m:r>
                          <m:sSub>
                            <m:sSubPr>
                              <m:ctrlPr>
                                <a:rPr lang="en-US" sz="4800" b="0" i="1" smtClean="0">
                                  <a:solidFill>
                                    <a:schemeClr val="bg1"/>
                                  </a:solidFill>
                                  <a:latin typeface="Cambria Math" panose="02040503050406030204" pitchFamily="18" charset="0"/>
                                </a:rPr>
                              </m:ctrlPr>
                            </m:sSubPr>
                            <m:e>
                              <m:r>
                                <a:rPr lang="en-US" sz="4800" b="0" i="1" smtClean="0">
                                  <a:solidFill>
                                    <a:schemeClr val="bg1"/>
                                  </a:solidFill>
                                  <a:latin typeface="Cambria Math" panose="02040503050406030204" pitchFamily="18" charset="0"/>
                                </a:rPr>
                                <m:t>𝐵</m:t>
                              </m:r>
                            </m:e>
                            <m:sub>
                              <m:r>
                                <a:rPr lang="en-US" sz="4800" b="0" i="1" smtClean="0">
                                  <a:solidFill>
                                    <a:schemeClr val="bg1"/>
                                  </a:solidFill>
                                  <a:latin typeface="Cambria Math" panose="02040503050406030204" pitchFamily="18" charset="0"/>
                                </a:rPr>
                                <m:t>𝑜𝑏𝑠</m:t>
                              </m:r>
                            </m:sub>
                          </m:sSub>
                          <m:r>
                            <a:rPr lang="en-US" sz="4800" b="0" i="1" smtClean="0">
                              <a:solidFill>
                                <a:schemeClr val="bg1"/>
                              </a:solidFill>
                              <a:latin typeface="Cambria Math" panose="02040503050406030204" pitchFamily="18" charset="0"/>
                            </a:rPr>
                            <m:t>−1)</m:t>
                          </m:r>
                        </m:e>
                      </m:rad>
                    </m:oMath>
                  </m:oMathPara>
                </a14:m>
                <a:endParaRPr lang="en-US" sz="4800" dirty="0"/>
              </a:p>
            </p:txBody>
          </p:sp>
        </mc:Choice>
        <mc:Fallback>
          <p:sp>
            <p:nvSpPr>
              <p:cNvPr id="4" name="TextBox 3">
                <a:extLst>
                  <a:ext uri="{FF2B5EF4-FFF2-40B4-BE49-F238E27FC236}">
                    <a16:creationId xmlns:a16="http://schemas.microsoft.com/office/drawing/2014/main" id="{75E0DAAD-407F-5444-A742-5930E41EE44D}"/>
                  </a:ext>
                </a:extLst>
              </p:cNvPr>
              <p:cNvSpPr txBox="1">
                <a:spLocks noRot="1" noChangeAspect="1" noMove="1" noResize="1" noEditPoints="1" noAdjustHandles="1" noChangeArrowheads="1" noChangeShapeType="1" noTextEdit="1"/>
              </p:cNvSpPr>
              <p:nvPr/>
            </p:nvSpPr>
            <p:spPr>
              <a:xfrm>
                <a:off x="556034" y="2943694"/>
                <a:ext cx="11156131" cy="894412"/>
              </a:xfrm>
              <a:prstGeom prst="rect">
                <a:avLst/>
              </a:prstGeom>
              <a:blipFill>
                <a:blip r:embed="rId3"/>
                <a:stretch>
                  <a:fillRect l="-796" r="-1479" b="-2535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4A03D0E0-C3E3-CF4C-B966-D31C737820BF}"/>
              </a:ext>
            </a:extLst>
          </p:cNvPr>
          <p:cNvSpPr txBox="1"/>
          <p:nvPr/>
        </p:nvSpPr>
        <p:spPr>
          <a:xfrm>
            <a:off x="2941007" y="5669785"/>
            <a:ext cx="6386186" cy="523220"/>
          </a:xfrm>
          <a:prstGeom prst="rect">
            <a:avLst/>
          </a:prstGeom>
          <a:noFill/>
        </p:spPr>
        <p:txBody>
          <a:bodyPr wrap="square" rtlCol="0">
            <a:spAutoFit/>
          </a:bodyPr>
          <a:lstStyle/>
          <a:p>
            <a:pPr algn="ctr"/>
            <a:r>
              <a:rPr lang="en-US" sz="2800" spc="300" dirty="0">
                <a:solidFill>
                  <a:schemeClr val="accent1"/>
                </a:solidFill>
                <a:latin typeface="Franklin Gothic Medium" panose="020B0603020102020204" pitchFamily="34" charset="0"/>
              </a:rPr>
              <a:t>Ding and </a:t>
            </a:r>
            <a:r>
              <a:rPr lang="en-US" sz="2800" spc="300" dirty="0" err="1">
                <a:solidFill>
                  <a:schemeClr val="accent1"/>
                </a:solidFill>
                <a:latin typeface="Franklin Gothic Medium" panose="020B0603020102020204" pitchFamily="34" charset="0"/>
              </a:rPr>
              <a:t>VanderWeele</a:t>
            </a:r>
            <a:r>
              <a:rPr lang="en-US" sz="2800" spc="300" dirty="0">
                <a:solidFill>
                  <a:schemeClr val="accent1"/>
                </a:solidFill>
                <a:latin typeface="Franklin Gothic Medium" panose="020B0603020102020204" pitchFamily="34" charset="0"/>
              </a:rPr>
              <a:t> (2017)</a:t>
            </a:r>
          </a:p>
        </p:txBody>
      </p:sp>
    </p:spTree>
    <p:extLst>
      <p:ext uri="{BB962C8B-B14F-4D97-AF65-F5344CB8AC3E}">
        <p14:creationId xmlns:p14="http://schemas.microsoft.com/office/powerpoint/2010/main" val="12426766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8554A-2696-5644-9C51-0B139D40233A}"/>
              </a:ext>
            </a:extLst>
          </p:cNvPr>
          <p:cNvSpPr>
            <a:spLocks noGrp="1"/>
          </p:cNvSpPr>
          <p:nvPr>
            <p:ph type="title"/>
          </p:nvPr>
        </p:nvSpPr>
        <p:spPr/>
        <p:txBody>
          <a:bodyPr/>
          <a:lstStyle/>
          <a:p>
            <a:r>
              <a:rPr lang="en-US" dirty="0"/>
              <a:t>Right heart catheterization</a:t>
            </a:r>
          </a:p>
        </p:txBody>
      </p:sp>
      <p:sp>
        <p:nvSpPr>
          <p:cNvPr id="3" name="Content Placeholder 2">
            <a:extLst>
              <a:ext uri="{FF2B5EF4-FFF2-40B4-BE49-F238E27FC236}">
                <a16:creationId xmlns:a16="http://schemas.microsoft.com/office/drawing/2014/main" id="{8E3FDB27-8B6D-AE4A-8B5E-B0FC6DA785AB}"/>
              </a:ext>
            </a:extLst>
          </p:cNvPr>
          <p:cNvSpPr>
            <a:spLocks noGrp="1"/>
          </p:cNvSpPr>
          <p:nvPr>
            <p:ph idx="1"/>
          </p:nvPr>
        </p:nvSpPr>
        <p:spPr/>
        <p:txBody>
          <a:bodyPr/>
          <a:lstStyle/>
          <a:p>
            <a:pPr marL="0" indent="0">
              <a:buNone/>
            </a:pPr>
            <a:r>
              <a:rPr lang="en-US" sz="4400" dirty="0"/>
              <a:t>A true relative hazard of </a:t>
            </a:r>
            <a:r>
              <a:rPr lang="en-US" sz="4400" b="1" dirty="0">
                <a:solidFill>
                  <a:schemeClr val="accent1"/>
                </a:solidFill>
              </a:rPr>
              <a:t>1.0</a:t>
            </a:r>
            <a:r>
              <a:rPr lang="en-US" sz="4400" dirty="0"/>
              <a:t> could be misrepresented as </a:t>
            </a:r>
            <a:r>
              <a:rPr lang="en-US" sz="4400" b="1" dirty="0">
                <a:solidFill>
                  <a:schemeClr val="accent1"/>
                </a:solidFill>
              </a:rPr>
              <a:t>1.21</a:t>
            </a:r>
            <a:r>
              <a:rPr lang="en-US" sz="4400" dirty="0"/>
              <a:t> if a missing covariate that simultaneously increased the </a:t>
            </a:r>
            <a:r>
              <a:rPr lang="en-US" sz="4400" b="1" dirty="0">
                <a:solidFill>
                  <a:schemeClr val="accent1"/>
                </a:solidFill>
              </a:rPr>
              <a:t>risk of death 1.71-fold </a:t>
            </a:r>
            <a:r>
              <a:rPr lang="en-US" sz="4400" dirty="0"/>
              <a:t>and the </a:t>
            </a:r>
            <a:r>
              <a:rPr lang="en-US" sz="4400" b="1" dirty="0">
                <a:solidFill>
                  <a:schemeClr val="accent1"/>
                </a:solidFill>
              </a:rPr>
              <a:t>probability of RHC 1.71-fold </a:t>
            </a:r>
            <a:r>
              <a:rPr lang="en-US" sz="4400" dirty="0"/>
              <a:t>was not accounted for.</a:t>
            </a:r>
          </a:p>
          <a:p>
            <a:pPr marL="0" indent="0">
              <a:buNone/>
            </a:pPr>
            <a:endParaRPr lang="en-US" dirty="0"/>
          </a:p>
        </p:txBody>
      </p:sp>
      <p:sp>
        <p:nvSpPr>
          <p:cNvPr id="5" name="Rectangle 4">
            <a:extLst>
              <a:ext uri="{FF2B5EF4-FFF2-40B4-BE49-F238E27FC236}">
                <a16:creationId xmlns:a16="http://schemas.microsoft.com/office/drawing/2014/main" id="{6D8CCAB3-3FCC-9045-90AC-8E0D6A77A3FC}"/>
              </a:ext>
            </a:extLst>
          </p:cNvPr>
          <p:cNvSpPr/>
          <p:nvPr/>
        </p:nvSpPr>
        <p:spPr>
          <a:xfrm>
            <a:off x="374612" y="1690688"/>
            <a:ext cx="463588" cy="861774"/>
          </a:xfrm>
          <a:prstGeom prst="rect">
            <a:avLst/>
          </a:prstGeom>
        </p:spPr>
        <p:txBody>
          <a:bodyPr wrap="none">
            <a:spAutoFit/>
          </a:bodyPr>
          <a:lstStyle/>
          <a:p>
            <a:r>
              <a:rPr lang="en-US" sz="5000" b="1" dirty="0">
                <a:solidFill>
                  <a:schemeClr val="bg1"/>
                </a:solidFill>
              </a:rPr>
              <a:t>“</a:t>
            </a:r>
            <a:endParaRPr lang="en-US" sz="5000" dirty="0">
              <a:solidFill>
                <a:schemeClr val="bg1"/>
              </a:solidFill>
            </a:endParaRPr>
          </a:p>
        </p:txBody>
      </p:sp>
      <p:sp>
        <p:nvSpPr>
          <p:cNvPr id="6" name="Rectangle 5">
            <a:extLst>
              <a:ext uri="{FF2B5EF4-FFF2-40B4-BE49-F238E27FC236}">
                <a16:creationId xmlns:a16="http://schemas.microsoft.com/office/drawing/2014/main" id="{241168FE-F1A1-874B-8D72-662034B944AC}"/>
              </a:ext>
            </a:extLst>
          </p:cNvPr>
          <p:cNvSpPr/>
          <p:nvPr/>
        </p:nvSpPr>
        <p:spPr>
          <a:xfrm>
            <a:off x="10475664" y="4959180"/>
            <a:ext cx="463588" cy="861774"/>
          </a:xfrm>
          <a:prstGeom prst="rect">
            <a:avLst/>
          </a:prstGeom>
        </p:spPr>
        <p:txBody>
          <a:bodyPr wrap="none">
            <a:spAutoFit/>
          </a:bodyPr>
          <a:lstStyle/>
          <a:p>
            <a:r>
              <a:rPr lang="en-US" sz="5000" b="1" dirty="0">
                <a:solidFill>
                  <a:schemeClr val="bg1"/>
                </a:solidFill>
              </a:rPr>
              <a:t>”</a:t>
            </a:r>
          </a:p>
        </p:txBody>
      </p:sp>
      <p:sp>
        <p:nvSpPr>
          <p:cNvPr id="7" name="Rounded Rectangle 6">
            <a:extLst>
              <a:ext uri="{FF2B5EF4-FFF2-40B4-BE49-F238E27FC236}">
                <a16:creationId xmlns:a16="http://schemas.microsoft.com/office/drawing/2014/main" id="{DC86AC01-3BBC-A343-A919-A7BCFFC61A8D}"/>
              </a:ext>
            </a:extLst>
          </p:cNvPr>
          <p:cNvSpPr/>
          <p:nvPr/>
        </p:nvSpPr>
        <p:spPr>
          <a:xfrm>
            <a:off x="4954385" y="3607724"/>
            <a:ext cx="2304831" cy="698269"/>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48BA4D13-3484-834F-A59F-6B1B54C001A3}"/>
              </a:ext>
            </a:extLst>
          </p:cNvPr>
          <p:cNvSpPr/>
          <p:nvPr/>
        </p:nvSpPr>
        <p:spPr>
          <a:xfrm>
            <a:off x="5324668" y="4260911"/>
            <a:ext cx="2304831" cy="698269"/>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2394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8554A-2696-5644-9C51-0B139D40233A}"/>
              </a:ext>
            </a:extLst>
          </p:cNvPr>
          <p:cNvSpPr>
            <a:spLocks noGrp="1"/>
          </p:cNvSpPr>
          <p:nvPr>
            <p:ph type="title"/>
          </p:nvPr>
        </p:nvSpPr>
        <p:spPr/>
        <p:txBody>
          <a:bodyPr/>
          <a:lstStyle/>
          <a:p>
            <a:r>
              <a:rPr lang="en-US" dirty="0"/>
              <a:t>Right heart catheterization</a:t>
            </a:r>
          </a:p>
        </p:txBody>
      </p:sp>
      <p:sp>
        <p:nvSpPr>
          <p:cNvPr id="3" name="Content Placeholder 2">
            <a:extLst>
              <a:ext uri="{FF2B5EF4-FFF2-40B4-BE49-F238E27FC236}">
                <a16:creationId xmlns:a16="http://schemas.microsoft.com/office/drawing/2014/main" id="{8E3FDB27-8B6D-AE4A-8B5E-B0FC6DA785AB}"/>
              </a:ext>
            </a:extLst>
          </p:cNvPr>
          <p:cNvSpPr>
            <a:spLocks noGrp="1"/>
          </p:cNvSpPr>
          <p:nvPr>
            <p:ph idx="1"/>
          </p:nvPr>
        </p:nvSpPr>
        <p:spPr/>
        <p:txBody>
          <a:bodyPr>
            <a:normAutofit fontScale="92500"/>
          </a:bodyPr>
          <a:lstStyle/>
          <a:p>
            <a:pPr marL="0" indent="0">
              <a:buNone/>
            </a:pPr>
            <a:r>
              <a:rPr lang="en-US" sz="4400" dirty="0">
                <a:solidFill>
                  <a:schemeClr val="tx1">
                    <a:lumMod val="75000"/>
                    <a:lumOff val="25000"/>
                  </a:schemeClr>
                </a:solidFill>
              </a:rPr>
              <a:t>A true relative hazard of </a:t>
            </a:r>
            <a:r>
              <a:rPr lang="en-US" sz="4400" b="1" dirty="0">
                <a:solidFill>
                  <a:schemeClr val="tx1">
                    <a:lumMod val="75000"/>
                    <a:lumOff val="25000"/>
                  </a:schemeClr>
                </a:solidFill>
              </a:rPr>
              <a:t>1.0</a:t>
            </a:r>
            <a:r>
              <a:rPr lang="en-US" sz="4400" dirty="0">
                <a:solidFill>
                  <a:schemeClr val="tx1">
                    <a:lumMod val="75000"/>
                    <a:lumOff val="25000"/>
                  </a:schemeClr>
                </a:solidFill>
              </a:rPr>
              <a:t> could be misrepresented as </a:t>
            </a:r>
            <a:r>
              <a:rPr lang="en-US" sz="4400" b="1" dirty="0">
                <a:solidFill>
                  <a:schemeClr val="tx1">
                    <a:lumMod val="75000"/>
                    <a:lumOff val="25000"/>
                  </a:schemeClr>
                </a:solidFill>
              </a:rPr>
              <a:t>1.21</a:t>
            </a:r>
            <a:r>
              <a:rPr lang="en-US" sz="4400" dirty="0">
                <a:solidFill>
                  <a:schemeClr val="tx1">
                    <a:lumMod val="75000"/>
                    <a:lumOff val="25000"/>
                  </a:schemeClr>
                </a:solidFill>
              </a:rPr>
              <a:t> if a missing covariate that simultaneously increased the </a:t>
            </a:r>
            <a:r>
              <a:rPr lang="en-US" sz="4400" b="1" dirty="0">
                <a:solidFill>
                  <a:schemeClr val="tx1">
                    <a:lumMod val="75000"/>
                    <a:lumOff val="25000"/>
                  </a:schemeClr>
                </a:solidFill>
              </a:rPr>
              <a:t>risk of death 1.71-fold </a:t>
            </a:r>
            <a:r>
              <a:rPr lang="en-US" sz="4400" dirty="0">
                <a:solidFill>
                  <a:schemeClr val="tx1">
                    <a:lumMod val="75000"/>
                    <a:lumOff val="25000"/>
                  </a:schemeClr>
                </a:solidFill>
              </a:rPr>
              <a:t>and the </a:t>
            </a:r>
            <a:r>
              <a:rPr lang="en-US" sz="4400" b="1" dirty="0">
                <a:solidFill>
                  <a:schemeClr val="accent1"/>
                </a:solidFill>
              </a:rPr>
              <a:t>probability of RHC 1.71-fold (with a prevalence among those with RHC of 1 and a prevalence among those without of 0.58) </a:t>
            </a:r>
            <a:r>
              <a:rPr lang="en-US" sz="4400" dirty="0"/>
              <a:t>was not accounted for.</a:t>
            </a:r>
          </a:p>
          <a:p>
            <a:pPr marL="0" indent="0">
              <a:buNone/>
            </a:pPr>
            <a:endParaRPr lang="en-US" dirty="0"/>
          </a:p>
        </p:txBody>
      </p:sp>
      <p:sp>
        <p:nvSpPr>
          <p:cNvPr id="5" name="Rectangle 4">
            <a:extLst>
              <a:ext uri="{FF2B5EF4-FFF2-40B4-BE49-F238E27FC236}">
                <a16:creationId xmlns:a16="http://schemas.microsoft.com/office/drawing/2014/main" id="{6D8CCAB3-3FCC-9045-90AC-8E0D6A77A3FC}"/>
              </a:ext>
            </a:extLst>
          </p:cNvPr>
          <p:cNvSpPr/>
          <p:nvPr/>
        </p:nvSpPr>
        <p:spPr>
          <a:xfrm>
            <a:off x="374612" y="1690688"/>
            <a:ext cx="463588" cy="861774"/>
          </a:xfrm>
          <a:prstGeom prst="rect">
            <a:avLst/>
          </a:prstGeom>
        </p:spPr>
        <p:txBody>
          <a:bodyPr wrap="none">
            <a:spAutoFit/>
          </a:bodyPr>
          <a:lstStyle/>
          <a:p>
            <a:r>
              <a:rPr lang="en-US" sz="5000" b="1" dirty="0">
                <a:solidFill>
                  <a:schemeClr val="bg1"/>
                </a:solidFill>
              </a:rPr>
              <a:t>“</a:t>
            </a:r>
            <a:endParaRPr lang="en-US" sz="5000" dirty="0">
              <a:solidFill>
                <a:schemeClr val="bg1"/>
              </a:solidFill>
            </a:endParaRPr>
          </a:p>
        </p:txBody>
      </p:sp>
      <p:sp>
        <p:nvSpPr>
          <p:cNvPr id="7" name="Rectangle 6">
            <a:extLst>
              <a:ext uri="{FF2B5EF4-FFF2-40B4-BE49-F238E27FC236}">
                <a16:creationId xmlns:a16="http://schemas.microsoft.com/office/drawing/2014/main" id="{A5EC0F5B-E42A-FD44-A505-FD5E8E46AA60}"/>
              </a:ext>
            </a:extLst>
          </p:cNvPr>
          <p:cNvSpPr/>
          <p:nvPr/>
        </p:nvSpPr>
        <p:spPr>
          <a:xfrm>
            <a:off x="10527577" y="5315189"/>
            <a:ext cx="463588" cy="861774"/>
          </a:xfrm>
          <a:prstGeom prst="rect">
            <a:avLst/>
          </a:prstGeom>
        </p:spPr>
        <p:txBody>
          <a:bodyPr wrap="none">
            <a:spAutoFit/>
          </a:bodyPr>
          <a:lstStyle/>
          <a:p>
            <a:r>
              <a:rPr lang="en-US" sz="5000" b="1" dirty="0">
                <a:solidFill>
                  <a:schemeClr val="bg1"/>
                </a:solidFill>
              </a:rPr>
              <a:t>”</a:t>
            </a:r>
          </a:p>
        </p:txBody>
      </p:sp>
      <p:sp>
        <p:nvSpPr>
          <p:cNvPr id="8" name="Rounded Rectangle 7">
            <a:extLst>
              <a:ext uri="{FF2B5EF4-FFF2-40B4-BE49-F238E27FC236}">
                <a16:creationId xmlns:a16="http://schemas.microsoft.com/office/drawing/2014/main" id="{8075884B-B749-F74B-BAD7-CCBEED0CAFC4}"/>
              </a:ext>
            </a:extLst>
          </p:cNvPr>
          <p:cNvSpPr/>
          <p:nvPr/>
        </p:nvSpPr>
        <p:spPr>
          <a:xfrm>
            <a:off x="2431255" y="4683422"/>
            <a:ext cx="652187" cy="631767"/>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F8F99C65-74E7-884A-8633-6923D388DB4F}"/>
              </a:ext>
            </a:extLst>
          </p:cNvPr>
          <p:cNvSpPr/>
          <p:nvPr/>
        </p:nvSpPr>
        <p:spPr>
          <a:xfrm>
            <a:off x="3211033" y="5156839"/>
            <a:ext cx="1275907" cy="631767"/>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5726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10956-6913-C942-9B49-9427A8203D43}"/>
              </a:ext>
            </a:extLst>
          </p:cNvPr>
          <p:cNvSpPr>
            <a:spLocks noGrp="1"/>
          </p:cNvSpPr>
          <p:nvPr>
            <p:ph type="title"/>
          </p:nvPr>
        </p:nvSpPr>
        <p:spPr/>
        <p:txBody>
          <a:bodyPr/>
          <a:lstStyle/>
          <a:p>
            <a:r>
              <a:rPr lang="en-US" dirty="0"/>
              <a:t>Adjusted E-value</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75E0DAAD-407F-5444-A742-5930E41EE44D}"/>
                  </a:ext>
                </a:extLst>
              </p:cNvPr>
              <p:cNvSpPr txBox="1"/>
              <p:nvPr/>
            </p:nvSpPr>
            <p:spPr>
              <a:xfrm>
                <a:off x="371676" y="2654936"/>
                <a:ext cx="11448647" cy="200048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sz="4400" b="0" i="0" smtClean="0">
                          <a:solidFill>
                            <a:schemeClr val="bg1"/>
                          </a:solidFill>
                          <a:latin typeface="Cambria Math" panose="02040503050406030204" pitchFamily="18" charset="0"/>
                        </a:rPr>
                        <m:t>E</m:t>
                      </m:r>
                      <m:r>
                        <a:rPr lang="en-US" sz="4400" b="0" i="0" smtClean="0">
                          <a:solidFill>
                            <a:schemeClr val="bg1"/>
                          </a:solidFill>
                          <a:latin typeface="Cambria Math" panose="02040503050406030204" pitchFamily="18" charset="0"/>
                        </a:rPr>
                        <m:t>−</m:t>
                      </m:r>
                      <m:sSub>
                        <m:sSubPr>
                          <m:ctrlPr>
                            <a:rPr lang="en-US" sz="4400" b="0" i="0" smtClean="0">
                              <a:solidFill>
                                <a:schemeClr val="bg1"/>
                              </a:solidFill>
                              <a:latin typeface="Cambria Math" panose="02040503050406030204" pitchFamily="18" charset="0"/>
                            </a:rPr>
                          </m:ctrlPr>
                        </m:sSubPr>
                        <m:e>
                          <m:r>
                            <m:rPr>
                              <m:sty m:val="p"/>
                            </m:rPr>
                            <a:rPr lang="en-US" sz="4400" b="0" i="0" smtClean="0">
                              <a:solidFill>
                                <a:schemeClr val="bg1"/>
                              </a:solidFill>
                              <a:latin typeface="Cambria Math" panose="02040503050406030204" pitchFamily="18" charset="0"/>
                            </a:rPr>
                            <m:t>value</m:t>
                          </m:r>
                        </m:e>
                        <m:sub>
                          <m:r>
                            <a:rPr lang="en-US" sz="4400" b="0" i="1" smtClean="0">
                              <a:solidFill>
                                <a:schemeClr val="bg1"/>
                              </a:solidFill>
                              <a:latin typeface="Cambria Math" panose="02040503050406030204" pitchFamily="18" charset="0"/>
                            </a:rPr>
                            <m:t>𝑎𝑑𝑗</m:t>
                          </m:r>
                        </m:sub>
                      </m:sSub>
                      <m:r>
                        <a:rPr lang="en-US" sz="4400" b="0" i="1" smtClean="0">
                          <a:solidFill>
                            <a:schemeClr val="bg1"/>
                          </a:solidFill>
                          <a:latin typeface="Cambria Math" panose="02040503050406030204" pitchFamily="18" charset="0"/>
                        </a:rPr>
                        <m:t>=</m:t>
                      </m:r>
                      <m:f>
                        <m:fPr>
                          <m:ctrlPr>
                            <a:rPr lang="en-US" sz="4400" b="0" i="1" smtClean="0">
                              <a:solidFill>
                                <a:schemeClr val="bg1"/>
                              </a:solidFill>
                              <a:latin typeface="Cambria Math" panose="02040503050406030204" pitchFamily="18" charset="0"/>
                            </a:rPr>
                          </m:ctrlPr>
                        </m:fPr>
                        <m:num>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𝑜𝑏𝑠</m:t>
                              </m:r>
                            </m:sub>
                          </m:sSub>
                        </m:num>
                        <m:den>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𝑎𝑑𝑗</m:t>
                              </m:r>
                            </m:sub>
                          </m:sSub>
                        </m:den>
                      </m:f>
                      <m:r>
                        <a:rPr lang="en-US" sz="4400" b="0" i="1" smtClean="0">
                          <a:solidFill>
                            <a:schemeClr val="bg1"/>
                          </a:solidFill>
                          <a:latin typeface="Cambria Math" panose="02040503050406030204" pitchFamily="18" charset="0"/>
                        </a:rPr>
                        <m:t>+</m:t>
                      </m:r>
                      <m:rad>
                        <m:radPr>
                          <m:degHide m:val="on"/>
                          <m:ctrlPr>
                            <a:rPr lang="en-US" sz="4400" b="0" i="1" smtClean="0">
                              <a:solidFill>
                                <a:schemeClr val="bg1"/>
                              </a:solidFill>
                              <a:latin typeface="Cambria Math" panose="02040503050406030204" pitchFamily="18" charset="0"/>
                            </a:rPr>
                          </m:ctrlPr>
                        </m:radPr>
                        <m:deg/>
                        <m:e>
                          <m:f>
                            <m:fPr>
                              <m:ctrlPr>
                                <a:rPr lang="en-US" sz="4400" b="0" i="1" smtClean="0">
                                  <a:solidFill>
                                    <a:schemeClr val="bg1"/>
                                  </a:solidFill>
                                  <a:latin typeface="Cambria Math" panose="02040503050406030204" pitchFamily="18" charset="0"/>
                                </a:rPr>
                              </m:ctrlPr>
                            </m:fPr>
                            <m:num>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𝑜𝑏𝑠</m:t>
                                  </m:r>
                                </m:sub>
                              </m:sSub>
                            </m:num>
                            <m:den>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𝑎𝑑𝑗</m:t>
                                  </m:r>
                                </m:sub>
                              </m:sSub>
                            </m:den>
                          </m:f>
                          <m:r>
                            <a:rPr lang="en-US" sz="4400" b="0" i="1" smtClean="0">
                              <a:solidFill>
                                <a:schemeClr val="bg1"/>
                              </a:solidFill>
                              <a:latin typeface="Cambria Math" panose="02040503050406030204" pitchFamily="18" charset="0"/>
                            </a:rPr>
                            <m:t>×</m:t>
                          </m:r>
                          <m:d>
                            <m:dPr>
                              <m:ctrlPr>
                                <a:rPr lang="en-US" sz="4400" b="0" i="1" smtClean="0">
                                  <a:solidFill>
                                    <a:schemeClr val="bg1"/>
                                  </a:solidFill>
                                  <a:latin typeface="Cambria Math" panose="02040503050406030204" pitchFamily="18" charset="0"/>
                                </a:rPr>
                              </m:ctrlPr>
                            </m:dPr>
                            <m:e>
                              <m:f>
                                <m:fPr>
                                  <m:ctrlPr>
                                    <a:rPr lang="en-US" sz="4400" b="0" i="1" smtClean="0">
                                      <a:solidFill>
                                        <a:schemeClr val="bg1"/>
                                      </a:solidFill>
                                      <a:latin typeface="Cambria Math" panose="02040503050406030204" pitchFamily="18" charset="0"/>
                                    </a:rPr>
                                  </m:ctrlPr>
                                </m:fPr>
                                <m:num>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𝑜𝑏𝑠</m:t>
                                      </m:r>
                                    </m:sub>
                                  </m:sSub>
                                </m:num>
                                <m:den>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𝑎𝑑𝑗</m:t>
                                      </m:r>
                                    </m:sub>
                                  </m:sSub>
                                </m:den>
                              </m:f>
                              <m:r>
                                <a:rPr lang="en-US" sz="4400" b="0" i="1" smtClean="0">
                                  <a:solidFill>
                                    <a:schemeClr val="bg1"/>
                                  </a:solidFill>
                                  <a:latin typeface="Cambria Math" panose="02040503050406030204" pitchFamily="18" charset="0"/>
                                </a:rPr>
                                <m:t>−1</m:t>
                              </m:r>
                            </m:e>
                          </m:d>
                        </m:e>
                      </m:rad>
                    </m:oMath>
                  </m:oMathPara>
                </a14:m>
                <a:endParaRPr lang="en-US" sz="4400" dirty="0"/>
              </a:p>
            </p:txBody>
          </p:sp>
        </mc:Choice>
        <mc:Fallback>
          <p:sp>
            <p:nvSpPr>
              <p:cNvPr id="4" name="TextBox 3">
                <a:extLst>
                  <a:ext uri="{FF2B5EF4-FFF2-40B4-BE49-F238E27FC236}">
                    <a16:creationId xmlns:a16="http://schemas.microsoft.com/office/drawing/2014/main" id="{75E0DAAD-407F-5444-A742-5930E41EE44D}"/>
                  </a:ext>
                </a:extLst>
              </p:cNvPr>
              <p:cNvSpPr txBox="1">
                <a:spLocks noRot="1" noChangeAspect="1" noMove="1" noResize="1" noEditPoints="1" noAdjustHandles="1" noChangeArrowheads="1" noChangeShapeType="1" noTextEdit="1"/>
              </p:cNvSpPr>
              <p:nvPr/>
            </p:nvSpPr>
            <p:spPr>
              <a:xfrm>
                <a:off x="371676" y="2654936"/>
                <a:ext cx="11448647" cy="2000484"/>
              </a:xfrm>
              <a:prstGeom prst="rect">
                <a:avLst/>
              </a:prstGeom>
              <a:blipFill>
                <a:blip r:embed="rId3"/>
                <a:stretch>
                  <a:fillRect l="-443"/>
                </a:stretch>
              </a:blipFill>
            </p:spPr>
            <p:txBody>
              <a:bodyPr/>
              <a:lstStyle/>
              <a:p>
                <a:r>
                  <a:rPr lang="en-US">
                    <a:noFill/>
                  </a:rPr>
                  <a:t> </a:t>
                </a:r>
              </a:p>
            </p:txBody>
          </p:sp>
        </mc:Fallback>
      </mc:AlternateContent>
    </p:spTree>
    <p:extLst>
      <p:ext uri="{BB962C8B-B14F-4D97-AF65-F5344CB8AC3E}">
        <p14:creationId xmlns:p14="http://schemas.microsoft.com/office/powerpoint/2010/main" val="369823452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A2136-C05A-FC49-90A4-96FF216CB055}"/>
              </a:ext>
            </a:extLst>
          </p:cNvPr>
          <p:cNvSpPr>
            <a:spLocks noGrp="1"/>
          </p:cNvSpPr>
          <p:nvPr>
            <p:ph type="title"/>
          </p:nvPr>
        </p:nvSpPr>
        <p:spPr/>
        <p:txBody>
          <a:bodyPr/>
          <a:lstStyle/>
          <a:p>
            <a:r>
              <a:rPr lang="en-US" dirty="0"/>
              <a:t>Right Heart Catheterization </a:t>
            </a:r>
            <a:r>
              <a:rPr lang="en-US" dirty="0">
                <a:solidFill>
                  <a:schemeClr val="accent1"/>
                </a:solidFill>
              </a:rPr>
              <a:t>data</a:t>
            </a:r>
          </a:p>
        </p:txBody>
      </p:sp>
      <p:sp>
        <p:nvSpPr>
          <p:cNvPr id="3" name="Content Placeholder 2">
            <a:extLst>
              <a:ext uri="{FF2B5EF4-FFF2-40B4-BE49-F238E27FC236}">
                <a16:creationId xmlns:a16="http://schemas.microsoft.com/office/drawing/2014/main" id="{5E31A4D4-00CB-CA47-92DE-7ECAD02D441E}"/>
              </a:ext>
            </a:extLst>
          </p:cNvPr>
          <p:cNvSpPr>
            <a:spLocks noGrp="1"/>
          </p:cNvSpPr>
          <p:nvPr>
            <p:ph idx="1"/>
          </p:nvPr>
        </p:nvSpPr>
        <p:spPr/>
        <p:txBody>
          <a:bodyPr>
            <a:normAutofit/>
          </a:bodyPr>
          <a:lstStyle/>
          <a:p>
            <a:r>
              <a:rPr lang="en-US" sz="3200" dirty="0"/>
              <a:t>We chose 20 covariates for demonstration purposes </a:t>
            </a:r>
          </a:p>
          <a:p>
            <a:pPr lvl="1"/>
            <a:r>
              <a:rPr lang="en-US" sz="2800" dirty="0"/>
              <a:t>demographics</a:t>
            </a:r>
          </a:p>
          <a:p>
            <a:pPr lvl="1"/>
            <a:r>
              <a:rPr lang="en-US" sz="2800" dirty="0"/>
              <a:t>comorbidities</a:t>
            </a:r>
          </a:p>
          <a:p>
            <a:pPr lvl="1"/>
            <a:r>
              <a:rPr lang="en-US" sz="2800" dirty="0"/>
              <a:t>physiological measurements</a:t>
            </a:r>
          </a:p>
          <a:p>
            <a:pPr lvl="1"/>
            <a:r>
              <a:rPr lang="en-US" sz="2800" dirty="0"/>
              <a:t>diagnosis categories</a:t>
            </a:r>
          </a:p>
          <a:p>
            <a:pPr lvl="1"/>
            <a:r>
              <a:rPr lang="en-US" sz="2800" dirty="0"/>
              <a:t>APACHE score</a:t>
            </a:r>
          </a:p>
          <a:p>
            <a:pPr lvl="1"/>
            <a:r>
              <a:rPr lang="en-US" sz="2800" dirty="0"/>
              <a:t>SUPPORT (probability of surviving 2 months)</a:t>
            </a:r>
          </a:p>
          <a:p>
            <a:pPr lvl="1"/>
            <a:r>
              <a:rPr lang="en-US" sz="2800" dirty="0"/>
              <a:t>DNR status on day 1</a:t>
            </a:r>
          </a:p>
        </p:txBody>
      </p:sp>
      <p:sp>
        <p:nvSpPr>
          <p:cNvPr id="5" name="TextBox 4">
            <a:extLst>
              <a:ext uri="{FF2B5EF4-FFF2-40B4-BE49-F238E27FC236}">
                <a16:creationId xmlns:a16="http://schemas.microsoft.com/office/drawing/2014/main" id="{D6E56FF9-E38B-7940-9FDB-7A6B6577CF3A}"/>
              </a:ext>
            </a:extLst>
          </p:cNvPr>
          <p:cNvSpPr txBox="1"/>
          <p:nvPr/>
        </p:nvSpPr>
        <p:spPr>
          <a:xfrm>
            <a:off x="2941007" y="5669785"/>
            <a:ext cx="6386186" cy="523220"/>
          </a:xfrm>
          <a:prstGeom prst="rect">
            <a:avLst/>
          </a:prstGeom>
          <a:noFill/>
        </p:spPr>
        <p:txBody>
          <a:bodyPr wrap="square" rtlCol="0">
            <a:spAutoFit/>
          </a:bodyPr>
          <a:lstStyle/>
          <a:p>
            <a:pPr algn="ctr"/>
            <a:r>
              <a:rPr lang="en-US" sz="2800" spc="300" dirty="0">
                <a:solidFill>
                  <a:schemeClr val="accent1"/>
                </a:solidFill>
                <a:latin typeface="Franklin Gothic Medium" panose="020B0603020102020204" pitchFamily="34" charset="0"/>
              </a:rPr>
              <a:t>Connors et al (1996)</a:t>
            </a:r>
          </a:p>
        </p:txBody>
      </p:sp>
    </p:spTree>
    <p:extLst>
      <p:ext uri="{BB962C8B-B14F-4D97-AF65-F5344CB8AC3E}">
        <p14:creationId xmlns:p14="http://schemas.microsoft.com/office/powerpoint/2010/main" val="4012327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A2136-C05A-FC49-90A4-96FF216CB055}"/>
              </a:ext>
            </a:extLst>
          </p:cNvPr>
          <p:cNvSpPr>
            <a:spLocks noGrp="1"/>
          </p:cNvSpPr>
          <p:nvPr>
            <p:ph type="title"/>
          </p:nvPr>
        </p:nvSpPr>
        <p:spPr/>
        <p:txBody>
          <a:bodyPr/>
          <a:lstStyle/>
          <a:p>
            <a:r>
              <a:rPr lang="en-US" dirty="0"/>
              <a:t>Right Heart Catheterization </a:t>
            </a:r>
            <a:r>
              <a:rPr lang="en-US" dirty="0">
                <a:solidFill>
                  <a:schemeClr val="accent1"/>
                </a:solidFill>
              </a:rPr>
              <a:t>data</a:t>
            </a:r>
          </a:p>
        </p:txBody>
      </p:sp>
      <p:sp>
        <p:nvSpPr>
          <p:cNvPr id="3" name="Content Placeholder 2">
            <a:extLst>
              <a:ext uri="{FF2B5EF4-FFF2-40B4-BE49-F238E27FC236}">
                <a16:creationId xmlns:a16="http://schemas.microsoft.com/office/drawing/2014/main" id="{5E31A4D4-00CB-CA47-92DE-7ECAD02D441E}"/>
              </a:ext>
            </a:extLst>
          </p:cNvPr>
          <p:cNvSpPr>
            <a:spLocks noGrp="1"/>
          </p:cNvSpPr>
          <p:nvPr>
            <p:ph idx="1"/>
          </p:nvPr>
        </p:nvSpPr>
        <p:spPr/>
        <p:txBody>
          <a:bodyPr>
            <a:normAutofit/>
          </a:bodyPr>
          <a:lstStyle/>
          <a:p>
            <a:r>
              <a:rPr lang="en-US" sz="4000" dirty="0"/>
              <a:t>Fit a propensity score model</a:t>
            </a:r>
          </a:p>
          <a:p>
            <a:r>
              <a:rPr lang="en-US" sz="4000" dirty="0"/>
              <a:t>Use ATO weights</a:t>
            </a:r>
          </a:p>
          <a:p>
            <a:r>
              <a:rPr lang="en-US" sz="4000" dirty="0"/>
              <a:t>Fit weighted cox model for 30 day survival</a:t>
            </a:r>
            <a:endParaRPr lang="en-US" dirty="0"/>
          </a:p>
        </p:txBody>
      </p:sp>
    </p:spTree>
    <p:extLst>
      <p:ext uri="{BB962C8B-B14F-4D97-AF65-F5344CB8AC3E}">
        <p14:creationId xmlns:p14="http://schemas.microsoft.com/office/powerpoint/2010/main" val="554151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3E07567-03F1-7E4C-82E7-C5961D8E3005}"/>
              </a:ext>
            </a:extLst>
          </p:cNvPr>
          <p:cNvGrpSpPr/>
          <p:nvPr/>
        </p:nvGrpSpPr>
        <p:grpSpPr>
          <a:xfrm>
            <a:off x="490352" y="822231"/>
            <a:ext cx="11287495" cy="4691362"/>
            <a:chOff x="341857" y="705853"/>
            <a:chExt cx="11287495" cy="4691362"/>
          </a:xfrm>
        </p:grpSpPr>
        <p:pic>
          <p:nvPicPr>
            <p:cNvPr id="8" name="Picture 7">
              <a:extLst>
                <a:ext uri="{FF2B5EF4-FFF2-40B4-BE49-F238E27FC236}">
                  <a16:creationId xmlns:a16="http://schemas.microsoft.com/office/drawing/2014/main" id="{9F542D49-66A1-DF4E-8902-A9D2EE29CC0F}"/>
                </a:ext>
              </a:extLst>
            </p:cNvPr>
            <p:cNvPicPr>
              <a:picLocks noChangeAspect="1"/>
            </p:cNvPicPr>
            <p:nvPr/>
          </p:nvPicPr>
          <p:blipFill rotWithShape="1">
            <a:blip r:embed="rId3"/>
            <a:srcRect b="49438"/>
            <a:stretch/>
          </p:blipFill>
          <p:spPr>
            <a:xfrm>
              <a:off x="341857" y="705853"/>
              <a:ext cx="11287495" cy="3962401"/>
            </a:xfrm>
            <a:prstGeom prst="rect">
              <a:avLst/>
            </a:prstGeom>
          </p:spPr>
        </p:pic>
        <p:pic>
          <p:nvPicPr>
            <p:cNvPr id="9" name="Picture 8">
              <a:extLst>
                <a:ext uri="{FF2B5EF4-FFF2-40B4-BE49-F238E27FC236}">
                  <a16:creationId xmlns:a16="http://schemas.microsoft.com/office/drawing/2014/main" id="{589BB869-CBA9-154E-8A25-F8DC929015D8}"/>
                </a:ext>
              </a:extLst>
            </p:cNvPr>
            <p:cNvPicPr>
              <a:picLocks noChangeAspect="1"/>
            </p:cNvPicPr>
            <p:nvPr/>
          </p:nvPicPr>
          <p:blipFill rotWithShape="1">
            <a:blip r:embed="rId3"/>
            <a:srcRect t="90487" b="206"/>
            <a:stretch/>
          </p:blipFill>
          <p:spPr>
            <a:xfrm>
              <a:off x="341857" y="4668254"/>
              <a:ext cx="11283696" cy="728961"/>
            </a:xfrm>
            <a:prstGeom prst="rect">
              <a:avLst/>
            </a:prstGeom>
          </p:spPr>
        </p:pic>
      </p:grpSp>
      <p:sp>
        <p:nvSpPr>
          <p:cNvPr id="5" name="Rounded Rectangle 4">
            <a:extLst>
              <a:ext uri="{FF2B5EF4-FFF2-40B4-BE49-F238E27FC236}">
                <a16:creationId xmlns:a16="http://schemas.microsoft.com/office/drawing/2014/main" id="{78CCC229-B7F9-C04E-AF22-B7C6AF06020E}"/>
              </a:ext>
            </a:extLst>
          </p:cNvPr>
          <p:cNvSpPr/>
          <p:nvPr/>
        </p:nvSpPr>
        <p:spPr>
          <a:xfrm>
            <a:off x="6316213" y="935403"/>
            <a:ext cx="1235242" cy="368969"/>
          </a:xfrm>
          <a:prstGeom prst="round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0B742AC0-32A5-D947-9592-A3AA93154559}"/>
              </a:ext>
            </a:extLst>
          </p:cNvPr>
          <p:cNvSpPr/>
          <p:nvPr/>
        </p:nvSpPr>
        <p:spPr>
          <a:xfrm>
            <a:off x="8134075" y="924754"/>
            <a:ext cx="537410" cy="368970"/>
          </a:xfrm>
          <a:prstGeom prst="round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168770-F958-0846-961D-A85052D019D9}"/>
              </a:ext>
            </a:extLst>
          </p:cNvPr>
          <p:cNvSpPr/>
          <p:nvPr/>
        </p:nvSpPr>
        <p:spPr>
          <a:xfrm>
            <a:off x="10291156" y="3973484"/>
            <a:ext cx="615142" cy="482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0586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15A302-50F4-6E48-B8A8-8E9EA8A827C9}"/>
              </a:ext>
            </a:extLst>
          </p:cNvPr>
          <p:cNvPicPr>
            <a:picLocks noChangeAspect="1"/>
          </p:cNvPicPr>
          <p:nvPr/>
        </p:nvPicPr>
        <p:blipFill rotWithShape="1">
          <a:blip r:embed="rId3"/>
          <a:srcRect t="46788" b="-34"/>
          <a:stretch/>
        </p:blipFill>
        <p:spPr>
          <a:xfrm>
            <a:off x="490352" y="1266305"/>
            <a:ext cx="11287495" cy="4172989"/>
          </a:xfrm>
          <a:prstGeom prst="rect">
            <a:avLst/>
          </a:prstGeom>
        </p:spPr>
      </p:pic>
      <p:sp>
        <p:nvSpPr>
          <p:cNvPr id="4" name="Rounded Rectangle 3">
            <a:extLst>
              <a:ext uri="{FF2B5EF4-FFF2-40B4-BE49-F238E27FC236}">
                <a16:creationId xmlns:a16="http://schemas.microsoft.com/office/drawing/2014/main" id="{9DFF3FBA-D459-5549-AF66-AF87850A32CD}"/>
              </a:ext>
            </a:extLst>
          </p:cNvPr>
          <p:cNvSpPr/>
          <p:nvPr/>
        </p:nvSpPr>
        <p:spPr>
          <a:xfrm>
            <a:off x="698268" y="3557847"/>
            <a:ext cx="9722099" cy="1323912"/>
          </a:xfrm>
          <a:prstGeom prst="round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425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E85900A-2B22-E64A-9928-27F79CE87D1C}"/>
              </a:ext>
            </a:extLst>
          </p:cNvPr>
          <p:cNvGrpSpPr/>
          <p:nvPr/>
        </p:nvGrpSpPr>
        <p:grpSpPr>
          <a:xfrm>
            <a:off x="490352" y="1007118"/>
            <a:ext cx="11287495" cy="4691363"/>
            <a:chOff x="341857" y="705853"/>
            <a:chExt cx="11287495" cy="4691363"/>
          </a:xfrm>
        </p:grpSpPr>
        <p:pic>
          <p:nvPicPr>
            <p:cNvPr id="17" name="Picture 16">
              <a:extLst>
                <a:ext uri="{FF2B5EF4-FFF2-40B4-BE49-F238E27FC236}">
                  <a16:creationId xmlns:a16="http://schemas.microsoft.com/office/drawing/2014/main" id="{AFD8F2DB-42EF-E64E-AA79-1FE009E60176}"/>
                </a:ext>
              </a:extLst>
            </p:cNvPr>
            <p:cNvPicPr>
              <a:picLocks noChangeAspect="1"/>
            </p:cNvPicPr>
            <p:nvPr/>
          </p:nvPicPr>
          <p:blipFill rotWithShape="1">
            <a:blip r:embed="rId3"/>
            <a:srcRect b="75487"/>
            <a:stretch/>
          </p:blipFill>
          <p:spPr>
            <a:xfrm>
              <a:off x="341857" y="705853"/>
              <a:ext cx="11287495" cy="1920969"/>
            </a:xfrm>
            <a:prstGeom prst="rect">
              <a:avLst/>
            </a:prstGeom>
          </p:spPr>
        </p:pic>
        <p:pic>
          <p:nvPicPr>
            <p:cNvPr id="18" name="Picture 17">
              <a:extLst>
                <a:ext uri="{FF2B5EF4-FFF2-40B4-BE49-F238E27FC236}">
                  <a16:creationId xmlns:a16="http://schemas.microsoft.com/office/drawing/2014/main" id="{A70A3F8B-A42C-764D-BC41-0F4661D08F6B}"/>
                </a:ext>
              </a:extLst>
            </p:cNvPr>
            <p:cNvPicPr>
              <a:picLocks noChangeAspect="1"/>
            </p:cNvPicPr>
            <p:nvPr/>
          </p:nvPicPr>
          <p:blipFill rotWithShape="1">
            <a:blip r:embed="rId3"/>
            <a:srcRect t="64422" b="207"/>
            <a:stretch/>
          </p:blipFill>
          <p:spPr>
            <a:xfrm>
              <a:off x="341857" y="2626822"/>
              <a:ext cx="11283696" cy="2770394"/>
            </a:xfrm>
            <a:prstGeom prst="rect">
              <a:avLst/>
            </a:prstGeom>
          </p:spPr>
        </p:pic>
      </p:grpSp>
      <p:sp>
        <p:nvSpPr>
          <p:cNvPr id="15" name="Rounded Rectangle 14">
            <a:extLst>
              <a:ext uri="{FF2B5EF4-FFF2-40B4-BE49-F238E27FC236}">
                <a16:creationId xmlns:a16="http://schemas.microsoft.com/office/drawing/2014/main" id="{607C9CF8-6BFF-D949-8643-C79AAAAFA37D}"/>
              </a:ext>
            </a:extLst>
          </p:cNvPr>
          <p:cNvSpPr/>
          <p:nvPr/>
        </p:nvSpPr>
        <p:spPr>
          <a:xfrm>
            <a:off x="8196349" y="1143329"/>
            <a:ext cx="545432" cy="3705727"/>
          </a:xfrm>
          <a:prstGeom prst="round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4027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548C-1F74-9A4D-8BFA-957B839419F5}"/>
              </a:ext>
            </a:extLst>
          </p:cNvPr>
          <p:cNvSpPr>
            <a:spLocks noGrp="1"/>
          </p:cNvSpPr>
          <p:nvPr>
            <p:ph type="title"/>
          </p:nvPr>
        </p:nvSpPr>
        <p:spPr/>
        <p:txBody>
          <a:bodyPr/>
          <a:lstStyle/>
          <a:p>
            <a:r>
              <a:rPr lang="en-US" dirty="0"/>
              <a:t>Doubly robust estimator</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02B0402-BA2C-E847-9274-6D08C3A62BB6}"/>
                  </a:ext>
                </a:extLst>
              </p:cNvPr>
              <p:cNvSpPr txBox="1"/>
              <p:nvPr/>
            </p:nvSpPr>
            <p:spPr>
              <a:xfrm>
                <a:off x="1662607" y="2118820"/>
                <a:ext cx="9046194"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solidFill>
                                <a:schemeClr val="accent5"/>
                              </a:solidFill>
                              <a:latin typeface="Cambria Math" panose="02040503050406030204" pitchFamily="18" charset="0"/>
                            </a:rPr>
                          </m:ctrlPr>
                        </m:sSubPr>
                        <m:e>
                          <m:acc>
                            <m:accPr>
                              <m:chr m:val="̂"/>
                              <m:ctrlPr>
                                <a:rPr lang="en-US" sz="3600" b="0" i="1" smtClean="0">
                                  <a:solidFill>
                                    <a:schemeClr val="accent5"/>
                                  </a:solidFill>
                                  <a:latin typeface="Cambria Math" panose="02040503050406030204" pitchFamily="18" charset="0"/>
                                </a:rPr>
                              </m:ctrlPr>
                            </m:accPr>
                            <m:e>
                              <m:r>
                                <m:rPr>
                                  <m:sty m:val="p"/>
                                </m:rPr>
                                <a:rPr lang="en-US" sz="3600" b="0" i="0" smtClean="0">
                                  <a:solidFill>
                                    <a:schemeClr val="accent5"/>
                                  </a:solidFill>
                                  <a:latin typeface="Cambria Math" panose="02040503050406030204" pitchFamily="18" charset="0"/>
                                </a:rPr>
                                <m:t>Δ</m:t>
                              </m:r>
                            </m:e>
                          </m:acc>
                        </m:e>
                        <m:sub>
                          <m:r>
                            <a:rPr lang="en-US" sz="3600" b="0" i="1" smtClean="0">
                              <a:solidFill>
                                <a:schemeClr val="accent5"/>
                              </a:solidFill>
                              <a:latin typeface="Cambria Math" panose="02040503050406030204" pitchFamily="18" charset="0"/>
                            </a:rPr>
                            <m:t>𝐷𝑅</m:t>
                          </m:r>
                          <m:r>
                            <a:rPr lang="en-US" sz="3600" b="0" i="1" smtClean="0">
                              <a:solidFill>
                                <a:schemeClr val="accent5"/>
                              </a:solidFill>
                              <a:latin typeface="Cambria Math" panose="02040503050406030204" pitchFamily="18" charset="0"/>
                            </a:rPr>
                            <m:t>, </m:t>
                          </m:r>
                          <m:r>
                            <a:rPr lang="en-US" sz="3600" b="0" i="1" smtClean="0">
                              <a:solidFill>
                                <a:schemeClr val="accent5"/>
                              </a:solidFill>
                              <a:latin typeface="Cambria Math" panose="02040503050406030204" pitchFamily="18" charset="0"/>
                            </a:rPr>
                            <m:t>𝑤</m:t>
                          </m:r>
                        </m:sub>
                      </m:sSub>
                      <m:r>
                        <a:rPr lang="en-US" sz="3600" b="0" i="1" smtClean="0">
                          <a:solidFill>
                            <a:schemeClr val="accent5"/>
                          </a:solidFill>
                          <a:latin typeface="Cambria Math" panose="02040503050406030204" pitchFamily="18" charset="0"/>
                        </a:rPr>
                        <m:t>=</m:t>
                      </m:r>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1</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1</m:t>
                                          </m:r>
                                        </m:sub>
                                      </m:sSub>
                                    </m:e>
                                  </m:d>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0</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0</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den>
                      </m:f>
                      <m:r>
                        <a:rPr lang="en-US" sz="3600" b="0" i="1" smtClean="0">
                          <a:solidFill>
                            <a:schemeClr val="bg1"/>
                          </a:solidFill>
                          <a:latin typeface="Cambria Math" panose="02040503050406030204" pitchFamily="18" charset="0"/>
                        </a:rPr>
                        <m:t>+</m:t>
                      </m:r>
                    </m:oMath>
                  </m:oMathPara>
                </a14:m>
                <a:endParaRPr lang="en-US" sz="3600" dirty="0"/>
              </a:p>
            </p:txBody>
          </p:sp>
        </mc:Choice>
        <mc:Fallback>
          <p:sp>
            <p:nvSpPr>
              <p:cNvPr id="4" name="TextBox 3">
                <a:extLst>
                  <a:ext uri="{FF2B5EF4-FFF2-40B4-BE49-F238E27FC236}">
                    <a16:creationId xmlns:a16="http://schemas.microsoft.com/office/drawing/2014/main" id="{502B0402-BA2C-E847-9274-6D08C3A62BB6}"/>
                  </a:ext>
                </a:extLst>
              </p:cNvPr>
              <p:cNvSpPr txBox="1">
                <a:spLocks noRot="1" noChangeAspect="1" noMove="1" noResize="1" noEditPoints="1" noAdjustHandles="1" noChangeArrowheads="1" noChangeShapeType="1" noTextEdit="1"/>
              </p:cNvSpPr>
              <p:nvPr/>
            </p:nvSpPr>
            <p:spPr>
              <a:xfrm>
                <a:off x="1662607" y="2118820"/>
                <a:ext cx="9046194" cy="1272080"/>
              </a:xfrm>
              <a:prstGeom prst="rect">
                <a:avLst/>
              </a:prstGeom>
              <a:blipFill>
                <a:blip r:embed="rId3"/>
                <a:stretch>
                  <a:fillRect t="-70297" b="-10990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7EB0E627-6CA6-874B-A611-7A7465152560}"/>
                  </a:ext>
                </a:extLst>
              </p:cNvPr>
              <p:cNvSpPr txBox="1"/>
              <p:nvPr/>
            </p:nvSpPr>
            <p:spPr>
              <a:xfrm>
                <a:off x="240616" y="3726747"/>
                <a:ext cx="5855384"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𝑌</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1</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0" i="1" smtClean="0">
                                                  <a:solidFill>
                                                    <a:schemeClr val="bg1"/>
                                                  </a:solidFill>
                                                  <a:latin typeface="Cambria Math" panose="02040503050406030204" pitchFamily="18" charset="0"/>
                                                </a:rPr>
                                              </m:ctrlPr>
                                            </m:accPr>
                                            <m:e>
                                              <m:r>
                                                <a:rPr lang="en-US" sz="3600" b="1" i="1"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1</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den>
                      </m:f>
                      <m:r>
                        <a:rPr lang="en-US" sz="3600" b="0" i="1" smtClean="0">
                          <a:solidFill>
                            <a:schemeClr val="bg1"/>
                          </a:solidFill>
                          <a:latin typeface="Cambria Math" panose="02040503050406030204" pitchFamily="18" charset="0"/>
                        </a:rPr>
                        <m:t>−</m:t>
                      </m:r>
                    </m:oMath>
                  </m:oMathPara>
                </a14:m>
                <a:endParaRPr lang="en-US" sz="3600" dirty="0"/>
              </a:p>
            </p:txBody>
          </p:sp>
        </mc:Choice>
        <mc:Fallback>
          <p:sp>
            <p:nvSpPr>
              <p:cNvPr id="5" name="TextBox 4">
                <a:extLst>
                  <a:ext uri="{FF2B5EF4-FFF2-40B4-BE49-F238E27FC236}">
                    <a16:creationId xmlns:a16="http://schemas.microsoft.com/office/drawing/2014/main" id="{7EB0E627-6CA6-874B-A611-7A7465152560}"/>
                  </a:ext>
                </a:extLst>
              </p:cNvPr>
              <p:cNvSpPr txBox="1">
                <a:spLocks noRot="1" noChangeAspect="1" noMove="1" noResize="1" noEditPoints="1" noAdjustHandles="1" noChangeArrowheads="1" noChangeShapeType="1" noTextEdit="1"/>
              </p:cNvSpPr>
              <p:nvPr/>
            </p:nvSpPr>
            <p:spPr>
              <a:xfrm>
                <a:off x="240616" y="3726747"/>
                <a:ext cx="5855384" cy="1272080"/>
              </a:xfrm>
              <a:prstGeom prst="rect">
                <a:avLst/>
              </a:prstGeom>
              <a:blipFill>
                <a:blip r:embed="rId4"/>
                <a:stretch>
                  <a:fillRect l="-12338" t="-68627" b="-1088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00206A3-F694-9444-9C3B-D0C488D2F1FA}"/>
                  </a:ext>
                </a:extLst>
              </p:cNvPr>
              <p:cNvSpPr txBox="1"/>
              <p:nvPr/>
            </p:nvSpPr>
            <p:spPr>
              <a:xfrm>
                <a:off x="5345699" y="4785793"/>
                <a:ext cx="6618991"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(1−</m:t>
                                  </m:r>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𝑌</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0</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0"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0</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r>
                            <a:rPr lang="en-US" sz="3600" b="0" i="1" smtClean="0">
                              <a:solidFill>
                                <a:schemeClr val="bg1"/>
                              </a:solidFill>
                              <a:latin typeface="Cambria Math" panose="02040503050406030204" pitchFamily="18" charset="0"/>
                            </a:rPr>
                            <m:t>(1−</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den>
                      </m:f>
                    </m:oMath>
                  </m:oMathPara>
                </a14:m>
                <a:endParaRPr lang="en-US" sz="3600" dirty="0"/>
              </a:p>
            </p:txBody>
          </p:sp>
        </mc:Choice>
        <mc:Fallback>
          <p:sp>
            <p:nvSpPr>
              <p:cNvPr id="6" name="TextBox 5">
                <a:extLst>
                  <a:ext uri="{FF2B5EF4-FFF2-40B4-BE49-F238E27FC236}">
                    <a16:creationId xmlns:a16="http://schemas.microsoft.com/office/drawing/2014/main" id="{200206A3-F694-9444-9C3B-D0C488D2F1FA}"/>
                  </a:ext>
                </a:extLst>
              </p:cNvPr>
              <p:cNvSpPr txBox="1">
                <a:spLocks noRot="1" noChangeAspect="1" noMove="1" noResize="1" noEditPoints="1" noAdjustHandles="1" noChangeArrowheads="1" noChangeShapeType="1" noTextEdit="1"/>
              </p:cNvSpPr>
              <p:nvPr/>
            </p:nvSpPr>
            <p:spPr>
              <a:xfrm>
                <a:off x="5345699" y="4785793"/>
                <a:ext cx="6618991" cy="1272080"/>
              </a:xfrm>
              <a:prstGeom prst="rect">
                <a:avLst/>
              </a:prstGeom>
              <a:blipFill>
                <a:blip r:embed="rId5"/>
                <a:stretch>
                  <a:fillRect l="-11111" t="-70297" b="-109901"/>
                </a:stretch>
              </a:blipFill>
            </p:spPr>
            <p:txBody>
              <a:bodyPr/>
              <a:lstStyle/>
              <a:p>
                <a:r>
                  <a:rPr lang="en-US">
                    <a:noFill/>
                  </a:rPr>
                  <a:t> </a:t>
                </a:r>
              </a:p>
            </p:txBody>
          </p:sp>
        </mc:Fallback>
      </mc:AlternateContent>
    </p:spTree>
    <p:extLst>
      <p:ext uri="{BB962C8B-B14F-4D97-AF65-F5344CB8AC3E}">
        <p14:creationId xmlns:p14="http://schemas.microsoft.com/office/powerpoint/2010/main" val="389646522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5EF78-2182-FF40-97D8-342003D28194}"/>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7E806F7D-991D-134A-ADDF-3C55AB25772C}"/>
              </a:ext>
            </a:extLst>
          </p:cNvPr>
          <p:cNvSpPr>
            <a:spLocks noGrp="1"/>
          </p:cNvSpPr>
          <p:nvPr>
            <p:ph idx="1"/>
          </p:nvPr>
        </p:nvSpPr>
        <p:spPr/>
        <p:txBody>
          <a:bodyPr>
            <a:normAutofit/>
          </a:bodyPr>
          <a:lstStyle/>
          <a:p>
            <a:r>
              <a:rPr lang="en-US" b="1" dirty="0">
                <a:solidFill>
                  <a:schemeClr val="accent1"/>
                </a:solidFill>
              </a:rPr>
              <a:t>Rearranged </a:t>
            </a:r>
            <a:r>
              <a:rPr lang="en-US" dirty="0"/>
              <a:t>sensitivity analysis formulas to create a tipping point analysis</a:t>
            </a:r>
          </a:p>
          <a:p>
            <a:r>
              <a:rPr lang="en-US" b="1" dirty="0">
                <a:solidFill>
                  <a:schemeClr val="accent1"/>
                </a:solidFill>
              </a:rPr>
              <a:t>Created</a:t>
            </a:r>
            <a:r>
              <a:rPr lang="en-US" dirty="0"/>
              <a:t> </a:t>
            </a:r>
            <a:r>
              <a:rPr lang="en-US" dirty="0" err="1"/>
              <a:t>tipr</a:t>
            </a:r>
            <a:r>
              <a:rPr lang="en-US" dirty="0"/>
              <a:t>, an R package to perform these analysis</a:t>
            </a:r>
          </a:p>
          <a:p>
            <a:r>
              <a:rPr lang="en-US" b="1" dirty="0">
                <a:solidFill>
                  <a:schemeClr val="accent1"/>
                </a:solidFill>
              </a:rPr>
              <a:t>Adjusted </a:t>
            </a:r>
            <a:r>
              <a:rPr lang="en-US" dirty="0"/>
              <a:t>the E-value to allow it to be contextualized</a:t>
            </a:r>
          </a:p>
          <a:p>
            <a:r>
              <a:rPr lang="en-US" b="1">
                <a:solidFill>
                  <a:schemeClr val="accent1"/>
                </a:solidFill>
              </a:rPr>
              <a:t>Demonstrated</a:t>
            </a:r>
            <a:r>
              <a:rPr lang="en-US"/>
              <a:t> how </a:t>
            </a:r>
            <a:r>
              <a:rPr lang="en-US" dirty="0"/>
              <a:t>to </a:t>
            </a:r>
            <a:r>
              <a:rPr lang="en-US" b="1" dirty="0">
                <a:solidFill>
                  <a:schemeClr val="accent1"/>
                </a:solidFill>
              </a:rPr>
              <a:t>contextualize</a:t>
            </a:r>
            <a:r>
              <a:rPr lang="en-US" dirty="0"/>
              <a:t> these analyses</a:t>
            </a:r>
            <a:endParaRPr lang="en-US" b="1" dirty="0">
              <a:solidFill>
                <a:schemeClr val="accent1"/>
              </a:solidFill>
            </a:endParaRPr>
          </a:p>
        </p:txBody>
      </p:sp>
    </p:spTree>
    <p:extLst>
      <p:ext uri="{BB962C8B-B14F-4D97-AF65-F5344CB8AC3E}">
        <p14:creationId xmlns:p14="http://schemas.microsoft.com/office/powerpoint/2010/main" val="163926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19B7F-1A5D-4141-B4AF-DE9506928D05}"/>
              </a:ext>
            </a:extLst>
          </p:cNvPr>
          <p:cNvSpPr>
            <a:spLocks noGrp="1"/>
          </p:cNvSpPr>
          <p:nvPr>
            <p:ph type="title"/>
          </p:nvPr>
        </p:nvSpPr>
        <p:spPr/>
        <p:txBody>
          <a:bodyPr/>
          <a:lstStyle/>
          <a:p>
            <a:r>
              <a:rPr lang="en-US" sz="11500" dirty="0"/>
              <a:t>Q</a:t>
            </a:r>
            <a:r>
              <a:rPr lang="en-US" sz="9600" dirty="0">
                <a:solidFill>
                  <a:schemeClr val="accent1"/>
                </a:solidFill>
              </a:rPr>
              <a:t>&amp;</a:t>
            </a:r>
            <a:r>
              <a:rPr lang="en-US" sz="11500" dirty="0"/>
              <a:t>A</a:t>
            </a:r>
          </a:p>
        </p:txBody>
      </p:sp>
    </p:spTree>
    <p:extLst>
      <p:ext uri="{BB962C8B-B14F-4D97-AF65-F5344CB8AC3E}">
        <p14:creationId xmlns:p14="http://schemas.microsoft.com/office/powerpoint/2010/main" val="2159810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9C28D-52BE-664D-88D1-BED35C2E5CA7}"/>
              </a:ext>
            </a:extLst>
          </p:cNvPr>
          <p:cNvSpPr>
            <a:spLocks noGrp="1"/>
          </p:cNvSpPr>
          <p:nvPr>
            <p:ph type="title"/>
          </p:nvPr>
        </p:nvSpPr>
        <p:spPr/>
        <p:txBody>
          <a:bodyPr/>
          <a:lstStyle/>
          <a:p>
            <a:r>
              <a:rPr lang="en-US" dirty="0"/>
              <a:t>Weighting</a:t>
            </a:r>
          </a:p>
        </p:txBody>
      </p:sp>
      <p:sp>
        <p:nvSpPr>
          <p:cNvPr id="3" name="Content Placeholder 2">
            <a:extLst>
              <a:ext uri="{FF2B5EF4-FFF2-40B4-BE49-F238E27FC236}">
                <a16:creationId xmlns:a16="http://schemas.microsoft.com/office/drawing/2014/main" id="{147E94AC-C337-E944-9A22-D3AB9B1E9E89}"/>
              </a:ext>
            </a:extLst>
          </p:cNvPr>
          <p:cNvSpPr>
            <a:spLocks noGrp="1"/>
          </p:cNvSpPr>
          <p:nvPr>
            <p:ph idx="1"/>
          </p:nvPr>
        </p:nvSpPr>
        <p:spPr/>
        <p:txBody>
          <a:bodyPr/>
          <a:lstStyle/>
          <a:p>
            <a:r>
              <a:rPr lang="en-US" b="1" dirty="0">
                <a:solidFill>
                  <a:schemeClr val="accent1"/>
                </a:solidFill>
              </a:rPr>
              <a:t>ATE</a:t>
            </a:r>
            <a:r>
              <a:rPr lang="en-US" dirty="0"/>
              <a:t> Average treatment effect</a:t>
            </a:r>
            <a:endParaRPr lang="en-US" b="1" dirty="0"/>
          </a:p>
          <a:p>
            <a:r>
              <a:rPr lang="en-US" b="1" dirty="0">
                <a:solidFill>
                  <a:schemeClr val="accent1"/>
                </a:solidFill>
              </a:rPr>
              <a:t>ATM</a:t>
            </a:r>
            <a:r>
              <a:rPr lang="en-US" dirty="0"/>
              <a:t> Average treatment effect among the evenly </a:t>
            </a:r>
            <a:r>
              <a:rPr lang="en-US" dirty="0" err="1"/>
              <a:t>matchable</a:t>
            </a:r>
            <a:endParaRPr lang="en-US" b="1" dirty="0"/>
          </a:p>
          <a:p>
            <a:r>
              <a:rPr lang="en-US" b="1" dirty="0">
                <a:solidFill>
                  <a:schemeClr val="accent1"/>
                </a:solidFill>
              </a:rPr>
              <a:t>ATO</a:t>
            </a:r>
            <a:r>
              <a:rPr lang="en-US" dirty="0"/>
              <a:t> Average treatment effect among the overlap population</a:t>
            </a:r>
            <a:endParaRPr lang="en-US" b="1" dirty="0"/>
          </a:p>
        </p:txBody>
      </p:sp>
    </p:spTree>
    <p:extLst>
      <p:ext uri="{BB962C8B-B14F-4D97-AF65-F5344CB8AC3E}">
        <p14:creationId xmlns:p14="http://schemas.microsoft.com/office/powerpoint/2010/main" val="3538238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18D9E-70CF-2348-B010-371F316E5FA6}"/>
              </a:ext>
            </a:extLst>
          </p:cNvPr>
          <p:cNvSpPr>
            <a:spLocks noGrp="1"/>
          </p:cNvSpPr>
          <p:nvPr>
            <p:ph type="title"/>
          </p:nvPr>
        </p:nvSpPr>
        <p:spPr/>
        <p:txBody>
          <a:bodyPr/>
          <a:lstStyle/>
          <a:p>
            <a:r>
              <a:rPr lang="en-US" b="0" dirty="0"/>
              <a:t>Exploring finite-sample bias in propensity score weighting choices</a:t>
            </a:r>
          </a:p>
        </p:txBody>
      </p:sp>
    </p:spTree>
    <p:extLst>
      <p:ext uri="{BB962C8B-B14F-4D97-AF65-F5344CB8AC3E}">
        <p14:creationId xmlns:p14="http://schemas.microsoft.com/office/powerpoint/2010/main" val="2460381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734305-88A1-FD48-96D3-2C233A0B06E7}"/>
              </a:ext>
            </a:extLst>
          </p:cNvPr>
          <p:cNvPicPr>
            <a:picLocks noChangeAspect="1"/>
          </p:cNvPicPr>
          <p:nvPr/>
        </p:nvPicPr>
        <p:blipFill>
          <a:blip r:embed="rId3"/>
          <a:stretch>
            <a:fillRect/>
          </a:stretch>
        </p:blipFill>
        <p:spPr>
          <a:xfrm rot="21221360">
            <a:off x="1396496" y="-429380"/>
            <a:ext cx="8190689" cy="6858000"/>
          </a:xfrm>
          <a:prstGeom prst="rect">
            <a:avLst/>
          </a:prstGeom>
        </p:spPr>
      </p:pic>
    </p:spTree>
    <p:extLst>
      <p:ext uri="{BB962C8B-B14F-4D97-AF65-F5344CB8AC3E}">
        <p14:creationId xmlns:p14="http://schemas.microsoft.com/office/powerpoint/2010/main" val="1054395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87C71-17D2-4447-8543-B349688E660A}"/>
              </a:ext>
            </a:extLst>
          </p:cNvPr>
          <p:cNvSpPr>
            <a:spLocks noGrp="1"/>
          </p:cNvSpPr>
          <p:nvPr>
            <p:ph type="title"/>
          </p:nvPr>
        </p:nvSpPr>
        <p:spPr/>
        <p:txBody>
          <a:bodyPr/>
          <a:lstStyle/>
          <a:p>
            <a:r>
              <a:rPr lang="en-US" dirty="0"/>
              <a:t>Doubly robust estimators</a:t>
            </a:r>
          </a:p>
        </p:txBody>
      </p:sp>
      <p:sp>
        <p:nvSpPr>
          <p:cNvPr id="3" name="Content Placeholder 2">
            <a:extLst>
              <a:ext uri="{FF2B5EF4-FFF2-40B4-BE49-F238E27FC236}">
                <a16:creationId xmlns:a16="http://schemas.microsoft.com/office/drawing/2014/main" id="{FA67AB16-D3AE-2D4C-9318-043590C9CE51}"/>
              </a:ext>
            </a:extLst>
          </p:cNvPr>
          <p:cNvSpPr>
            <a:spLocks noGrp="1"/>
          </p:cNvSpPr>
          <p:nvPr>
            <p:ph idx="1"/>
          </p:nvPr>
        </p:nvSpPr>
        <p:spPr/>
        <p:txBody>
          <a:bodyPr/>
          <a:lstStyle/>
          <a:p>
            <a:r>
              <a:rPr lang="en-US" dirty="0"/>
              <a:t>Fit a </a:t>
            </a:r>
            <a:r>
              <a:rPr lang="en-US" b="1" dirty="0">
                <a:solidFill>
                  <a:schemeClr val="accent1"/>
                </a:solidFill>
              </a:rPr>
              <a:t>propensity score model </a:t>
            </a:r>
          </a:p>
          <a:p>
            <a:r>
              <a:rPr lang="en-US" dirty="0"/>
              <a:t>Fit two </a:t>
            </a:r>
            <a:r>
              <a:rPr lang="en-US" b="1" dirty="0">
                <a:solidFill>
                  <a:schemeClr val="accent1"/>
                </a:solidFill>
              </a:rPr>
              <a:t>outcome models</a:t>
            </a:r>
          </a:p>
          <a:p>
            <a:r>
              <a:rPr lang="en-US" b="1" dirty="0">
                <a:solidFill>
                  <a:schemeClr val="accent1"/>
                </a:solidFill>
              </a:rPr>
              <a:t>Use these </a:t>
            </a:r>
            <a:r>
              <a:rPr lang="en-US" dirty="0"/>
              <a:t>to estimate an average treatment effect</a:t>
            </a:r>
          </a:p>
          <a:p>
            <a:r>
              <a:rPr lang="en-US" dirty="0"/>
              <a:t>As long as </a:t>
            </a:r>
            <a:r>
              <a:rPr lang="en-US" b="1" dirty="0">
                <a:solidFill>
                  <a:schemeClr val="accent1"/>
                </a:solidFill>
              </a:rPr>
              <a:t>one is correctly specified</a:t>
            </a:r>
            <a:r>
              <a:rPr lang="en-US" dirty="0"/>
              <a:t>, your result will be </a:t>
            </a:r>
            <a:r>
              <a:rPr lang="en-US" b="1" dirty="0">
                <a:solidFill>
                  <a:schemeClr val="accent1"/>
                </a:solidFill>
              </a:rPr>
              <a:t>consistent</a:t>
            </a:r>
          </a:p>
        </p:txBody>
      </p:sp>
    </p:spTree>
    <p:extLst>
      <p:ext uri="{BB962C8B-B14F-4D97-AF65-F5344CB8AC3E}">
        <p14:creationId xmlns:p14="http://schemas.microsoft.com/office/powerpoint/2010/main" val="46006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Doubly robust estimators</a:t>
            </a:r>
          </a:p>
        </p:txBody>
      </p:sp>
      <p:sp>
        <p:nvSpPr>
          <p:cNvPr id="3" name="Content Placeholder 2"/>
          <p:cNvSpPr>
            <a:spLocks noGrp="1"/>
          </p:cNvSpPr>
          <p:nvPr>
            <p:ph idx="1"/>
          </p:nvPr>
        </p:nvSpPr>
        <p:spPr/>
        <p:txBody>
          <a:bodyPr>
            <a:normAutofit/>
          </a:bodyPr>
          <a:lstStyle/>
          <a:p>
            <a:r>
              <a:rPr lang="en-US" sz="3200" dirty="0"/>
              <a:t>Lunceford and Davidian (2004) derived a </a:t>
            </a:r>
            <a:r>
              <a:rPr lang="en-US" sz="3200" b="1" dirty="0">
                <a:solidFill>
                  <a:schemeClr val="accent1"/>
                </a:solidFill>
              </a:rPr>
              <a:t>consistent</a:t>
            </a:r>
            <a:r>
              <a:rPr lang="en-US" sz="3200" dirty="0"/>
              <a:t> </a:t>
            </a:r>
            <a:r>
              <a:rPr lang="en-US" sz="3200" b="1" dirty="0">
                <a:solidFill>
                  <a:schemeClr val="accent1"/>
                </a:solidFill>
              </a:rPr>
              <a:t>estimator for the ATE</a:t>
            </a:r>
          </a:p>
          <a:p>
            <a:r>
              <a:rPr lang="en-US" sz="3200" dirty="0"/>
              <a:t>Li and Greene (2013) derived a consistent estimator for the </a:t>
            </a:r>
            <a:r>
              <a:rPr lang="en-US" sz="3200" b="1" dirty="0">
                <a:solidFill>
                  <a:schemeClr val="accent1"/>
                </a:solidFill>
              </a:rPr>
              <a:t>ATM</a:t>
            </a:r>
          </a:p>
          <a:p>
            <a:r>
              <a:rPr lang="en-US" sz="3200" dirty="0"/>
              <a:t>We derive a consistent estimator for the </a:t>
            </a:r>
            <a:r>
              <a:rPr lang="en-US" sz="3200" b="1" dirty="0">
                <a:solidFill>
                  <a:schemeClr val="accent1"/>
                </a:solidFill>
              </a:rPr>
              <a:t>ATO</a:t>
            </a:r>
          </a:p>
        </p:txBody>
      </p:sp>
      <p:sp>
        <p:nvSpPr>
          <p:cNvPr id="4" name="Footer Placeholder 3"/>
          <p:cNvSpPr>
            <a:spLocks noGrp="1"/>
          </p:cNvSpPr>
          <p:nvPr>
            <p:ph type="ftr" sz="quarter" idx="11"/>
          </p:nvPr>
        </p:nvSpPr>
        <p:spPr/>
        <p:txBody>
          <a:bodyPr/>
          <a:lstStyle/>
          <a:p>
            <a:r>
              <a:rPr lang="en-US" cap="small" spc="300"/>
              <a:t>Lucy’s Committee Meeting</a:t>
            </a:r>
            <a:endParaRPr lang="en-US" dirty="0"/>
          </a:p>
        </p:txBody>
      </p:sp>
    </p:spTree>
    <p:extLst>
      <p:ext uri="{BB962C8B-B14F-4D97-AF65-F5344CB8AC3E}">
        <p14:creationId xmlns:p14="http://schemas.microsoft.com/office/powerpoint/2010/main" val="1132312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77E1D-48A7-5E47-9A13-D62095A0EB84}"/>
              </a:ext>
            </a:extLst>
          </p:cNvPr>
          <p:cNvSpPr>
            <a:spLocks noGrp="1"/>
          </p:cNvSpPr>
          <p:nvPr>
            <p:ph type="title"/>
          </p:nvPr>
        </p:nvSpPr>
        <p:spPr/>
        <p:txBody>
          <a:bodyPr/>
          <a:lstStyle/>
          <a:p>
            <a:r>
              <a:rPr lang="en-US" dirty="0"/>
              <a:t>Propensity score weighting method</a:t>
            </a:r>
          </a:p>
        </p:txBody>
      </p:sp>
      <p:sp>
        <p:nvSpPr>
          <p:cNvPr id="3" name="Content Placeholder 2">
            <a:extLst>
              <a:ext uri="{FF2B5EF4-FFF2-40B4-BE49-F238E27FC236}">
                <a16:creationId xmlns:a16="http://schemas.microsoft.com/office/drawing/2014/main" id="{F9B6C60B-2E03-F948-89DE-D470E4046CBD}"/>
              </a:ext>
            </a:extLst>
          </p:cNvPr>
          <p:cNvSpPr>
            <a:spLocks noGrp="1"/>
          </p:cNvSpPr>
          <p:nvPr>
            <p:ph idx="1"/>
          </p:nvPr>
        </p:nvSpPr>
        <p:spPr/>
        <p:txBody>
          <a:bodyPr/>
          <a:lstStyle/>
          <a:p>
            <a:r>
              <a:rPr lang="en-US" dirty="0"/>
              <a:t>The weights used in Freedman &amp; </a:t>
            </a:r>
            <a:r>
              <a:rPr lang="en-US" dirty="0" err="1"/>
              <a:t>Berk</a:t>
            </a:r>
            <a:r>
              <a:rPr lang="en-US" dirty="0"/>
              <a:t> (2008) are estimating </a:t>
            </a:r>
            <a:r>
              <a:rPr lang="en-US" b="1" dirty="0">
                <a:solidFill>
                  <a:schemeClr val="accent1"/>
                </a:solidFill>
              </a:rPr>
              <a:t>ATE</a:t>
            </a:r>
          </a:p>
          <a:p>
            <a:r>
              <a:rPr lang="en-US" b="1" i="1" dirty="0"/>
              <a:t>ATE weights can explode</a:t>
            </a:r>
          </a:p>
          <a:p>
            <a:r>
              <a:rPr lang="en-US" b="1" dirty="0">
                <a:solidFill>
                  <a:schemeClr val="accent1"/>
                </a:solidFill>
              </a:rPr>
              <a:t>Hypothesize</a:t>
            </a:r>
            <a:r>
              <a:rPr lang="en-US" dirty="0"/>
              <a:t> that </a:t>
            </a:r>
            <a:r>
              <a:rPr lang="en-US" b="1" dirty="0">
                <a:solidFill>
                  <a:schemeClr val="accent1"/>
                </a:solidFill>
              </a:rPr>
              <a:t>ATO and ATM </a:t>
            </a:r>
            <a:r>
              <a:rPr lang="en-US" dirty="0"/>
              <a:t>weights will perform better</a:t>
            </a:r>
          </a:p>
        </p:txBody>
      </p:sp>
    </p:spTree>
    <p:extLst>
      <p:ext uri="{BB962C8B-B14F-4D97-AF65-F5344CB8AC3E}">
        <p14:creationId xmlns:p14="http://schemas.microsoft.com/office/powerpoint/2010/main" val="1250975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82171-1568-2645-B2EA-6338D84C0E70}"/>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7049729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1215B-2475-6146-84FF-A1A11E86E27F}"/>
              </a:ext>
            </a:extLst>
          </p:cNvPr>
          <p:cNvSpPr>
            <a:spLocks noGrp="1"/>
          </p:cNvSpPr>
          <p:nvPr>
            <p:ph type="title"/>
          </p:nvPr>
        </p:nvSpPr>
        <p:spPr/>
        <p:txBody>
          <a:bodyPr/>
          <a:lstStyle/>
          <a:p>
            <a:r>
              <a:rPr lang="en-US" dirty="0"/>
              <a:t>Fit a </a:t>
            </a:r>
            <a:r>
              <a:rPr lang="en-US" dirty="0" err="1"/>
              <a:t>misspecified</a:t>
            </a:r>
            <a:r>
              <a:rPr lang="en-US" dirty="0"/>
              <a:t> model</a:t>
            </a:r>
          </a:p>
        </p:txBody>
      </p:sp>
      <p:sp>
        <p:nvSpPr>
          <p:cNvPr id="3" name="Content Placeholder 2">
            <a:extLst>
              <a:ext uri="{FF2B5EF4-FFF2-40B4-BE49-F238E27FC236}">
                <a16:creationId xmlns:a16="http://schemas.microsoft.com/office/drawing/2014/main" id="{F98F18E6-5DE7-CC40-BD0A-30E003DB7301}"/>
              </a:ext>
            </a:extLst>
          </p:cNvPr>
          <p:cNvSpPr>
            <a:spLocks noGrp="1"/>
          </p:cNvSpPr>
          <p:nvPr>
            <p:ph idx="1"/>
          </p:nvPr>
        </p:nvSpPr>
        <p:spPr/>
        <p:txBody>
          <a:bodyPr/>
          <a:lstStyle/>
          <a:p>
            <a:r>
              <a:rPr lang="en-US" dirty="0"/>
              <a:t>Allow the propensity score to be </a:t>
            </a:r>
            <a:r>
              <a:rPr lang="en-US" b="1" dirty="0">
                <a:solidFill>
                  <a:schemeClr val="accent1"/>
                </a:solidFill>
              </a:rPr>
              <a:t>correct</a:t>
            </a:r>
          </a:p>
          <a:p>
            <a:r>
              <a:rPr lang="en-US" dirty="0"/>
              <a:t>The outcome model is </a:t>
            </a:r>
            <a:r>
              <a:rPr lang="en-US" b="1" dirty="0">
                <a:solidFill>
                  <a:schemeClr val="accent1"/>
                </a:solidFill>
              </a:rPr>
              <a:t>missing a covariate</a:t>
            </a:r>
            <a:endParaRPr lang="en-US" b="1" dirty="0"/>
          </a:p>
        </p:txBody>
      </p:sp>
    </p:spTree>
    <p:extLst>
      <p:ext uri="{BB962C8B-B14F-4D97-AF65-F5344CB8AC3E}">
        <p14:creationId xmlns:p14="http://schemas.microsoft.com/office/powerpoint/2010/main" val="4254100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FBC65B-8BF1-6D4F-9CD2-F9EDFF347CFA}"/>
                  </a:ext>
                </a:extLst>
              </p:cNvPr>
              <p:cNvSpPr txBox="1"/>
              <p:nvPr/>
            </p:nvSpPr>
            <p:spPr>
              <a:xfrm>
                <a:off x="2008419" y="2428809"/>
                <a:ext cx="8251361" cy="23632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𝑤</m:t>
                          </m:r>
                        </m:e>
                        <m:sub>
                          <m:r>
                            <a:rPr lang="en-US" sz="7500" b="0" i="1" smtClean="0">
                              <a:solidFill>
                                <a:schemeClr val="bg1"/>
                              </a:solidFill>
                              <a:latin typeface="Cambria Math" panose="02040503050406030204" pitchFamily="18" charset="0"/>
                            </a:rPr>
                            <m:t>𝐴𝑇𝐸</m:t>
                          </m:r>
                        </m:sub>
                      </m:sSub>
                      <m:r>
                        <a:rPr lang="en-US" sz="7500" b="0" i="1" smtClean="0">
                          <a:solidFill>
                            <a:schemeClr val="bg1"/>
                          </a:solidFill>
                          <a:latin typeface="Cambria Math" panose="02040503050406030204" pitchFamily="18" charset="0"/>
                        </a:rPr>
                        <m:t>=</m:t>
                      </m:r>
                      <m:f>
                        <m:fPr>
                          <m:ctrlPr>
                            <a:rPr lang="en-US" sz="7500" b="0" i="1" smtClean="0">
                              <a:solidFill>
                                <a:schemeClr val="bg1"/>
                              </a:solidFill>
                              <a:latin typeface="Cambria Math" panose="02040503050406030204" pitchFamily="18" charset="0"/>
                            </a:rPr>
                          </m:ctrlPr>
                        </m:fPr>
                        <m:num>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num>
                        <m:den>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den>
                      </m:f>
                      <m:r>
                        <a:rPr lang="en-US" sz="7500" b="0" i="1" smtClean="0">
                          <a:solidFill>
                            <a:schemeClr val="bg1"/>
                          </a:solidFill>
                          <a:latin typeface="Cambria Math" panose="02040503050406030204" pitchFamily="18" charset="0"/>
                        </a:rPr>
                        <m:t>+</m:t>
                      </m:r>
                      <m:f>
                        <m:fPr>
                          <m:ctrlPr>
                            <a:rPr lang="en-US" sz="7500" b="0" i="1" smtClean="0">
                              <a:solidFill>
                                <a:schemeClr val="bg1"/>
                              </a:solidFill>
                              <a:latin typeface="Cambria Math" panose="02040503050406030204" pitchFamily="18" charset="0"/>
                            </a:rPr>
                          </m:ctrlPr>
                        </m:fPr>
                        <m:num>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1 −</m:t>
                              </m:r>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num>
                        <m:den>
                          <m:r>
                            <a:rPr lang="en-US" sz="7500" b="0" i="1" smtClean="0">
                              <a:solidFill>
                                <a:schemeClr val="bg1"/>
                              </a:solidFill>
                              <a:latin typeface="Cambria Math" panose="02040503050406030204" pitchFamily="18" charset="0"/>
                            </a:rPr>
                            <m:t>1 −</m:t>
                          </m:r>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den>
                      </m:f>
                    </m:oMath>
                  </m:oMathPara>
                </a14:m>
                <a:endParaRPr lang="en-US" sz="7500" dirty="0"/>
              </a:p>
            </p:txBody>
          </p:sp>
        </mc:Choice>
        <mc:Fallback xmlns="">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2008419" y="2428809"/>
                <a:ext cx="8251361" cy="2363276"/>
              </a:xfrm>
              <a:prstGeom prst="rect">
                <a:avLst/>
              </a:prstGeom>
              <a:blipFill>
                <a:blip r:embed="rId3"/>
                <a:stretch>
                  <a:fillRect l="-922" t="-8021" r="-307" b="-19251"/>
                </a:stretch>
              </a:blipFill>
            </p:spPr>
            <p:txBody>
              <a:bodyPr/>
              <a:lstStyle/>
              <a:p>
                <a:r>
                  <a:rPr lang="en-US">
                    <a:noFill/>
                  </a:rPr>
                  <a:t> </a:t>
                </a:r>
              </a:p>
            </p:txBody>
          </p:sp>
        </mc:Fallback>
      </mc:AlternateContent>
    </p:spTree>
    <p:extLst>
      <p:ext uri="{BB962C8B-B14F-4D97-AF65-F5344CB8AC3E}">
        <p14:creationId xmlns:p14="http://schemas.microsoft.com/office/powerpoint/2010/main" val="4068322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2008419" y="2428809"/>
                <a:ext cx="8251361" cy="23632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𝑤</m:t>
                          </m:r>
                        </m:e>
                        <m:sub>
                          <m:r>
                            <a:rPr lang="en-US" sz="7500" b="0" i="1" smtClean="0">
                              <a:solidFill>
                                <a:schemeClr val="bg1"/>
                              </a:solidFill>
                              <a:latin typeface="Cambria Math" panose="02040503050406030204" pitchFamily="18" charset="0"/>
                            </a:rPr>
                            <m:t>𝐴𝑇𝐸</m:t>
                          </m:r>
                        </m:sub>
                      </m:sSub>
                      <m:r>
                        <a:rPr lang="en-US" sz="7500" b="0" i="1" smtClean="0">
                          <a:solidFill>
                            <a:schemeClr val="bg1"/>
                          </a:solidFill>
                          <a:latin typeface="Cambria Math" panose="02040503050406030204" pitchFamily="18" charset="0"/>
                        </a:rPr>
                        <m:t>=</m:t>
                      </m:r>
                      <m:f>
                        <m:fPr>
                          <m:ctrlPr>
                            <a:rPr lang="en-US" sz="7500" b="0" i="1" smtClean="0">
                              <a:solidFill>
                                <a:schemeClr val="accent1"/>
                              </a:solidFill>
                              <a:latin typeface="Cambria Math" panose="02040503050406030204" pitchFamily="18" charset="0"/>
                            </a:rPr>
                          </m:ctrlPr>
                        </m:fPr>
                        <m:num>
                          <m:sSub>
                            <m:sSubPr>
                              <m:ctrlPr>
                                <a:rPr lang="en-US" sz="7500" b="0" i="1" smtClean="0">
                                  <a:solidFill>
                                    <a:schemeClr val="accent1"/>
                                  </a:solidFill>
                                  <a:latin typeface="Cambria Math" panose="02040503050406030204" pitchFamily="18" charset="0"/>
                                </a:rPr>
                              </m:ctrlPr>
                            </m:sSubPr>
                            <m:e>
                              <m:r>
                                <a:rPr lang="en-US" sz="7500" b="0" i="1" smtClean="0">
                                  <a:solidFill>
                                    <a:schemeClr val="accent1"/>
                                  </a:solidFill>
                                  <a:latin typeface="Cambria Math" panose="02040503050406030204" pitchFamily="18" charset="0"/>
                                </a:rPr>
                                <m:t>𝑍</m:t>
                              </m:r>
                            </m:e>
                            <m:sub>
                              <m:r>
                                <a:rPr lang="en-US" sz="7500" b="0" i="1" smtClean="0">
                                  <a:solidFill>
                                    <a:schemeClr val="accent1"/>
                                  </a:solidFill>
                                  <a:latin typeface="Cambria Math" panose="02040503050406030204" pitchFamily="18" charset="0"/>
                                </a:rPr>
                                <m:t>𝑖</m:t>
                              </m:r>
                            </m:sub>
                          </m:sSub>
                        </m:num>
                        <m:den>
                          <m:sSub>
                            <m:sSubPr>
                              <m:ctrlPr>
                                <a:rPr lang="en-US" sz="7500" b="0" i="1" smtClean="0">
                                  <a:solidFill>
                                    <a:schemeClr val="accent1"/>
                                  </a:solidFill>
                                  <a:latin typeface="Cambria Math" panose="02040503050406030204" pitchFamily="18" charset="0"/>
                                </a:rPr>
                              </m:ctrlPr>
                            </m:sSubPr>
                            <m:e>
                              <m:r>
                                <a:rPr lang="en-US" sz="7500" b="0" i="1" smtClean="0">
                                  <a:solidFill>
                                    <a:schemeClr val="accent1"/>
                                  </a:solidFill>
                                  <a:latin typeface="Cambria Math" panose="02040503050406030204" pitchFamily="18" charset="0"/>
                                </a:rPr>
                                <m:t>𝑒</m:t>
                              </m:r>
                            </m:e>
                            <m:sub>
                              <m:r>
                                <a:rPr lang="en-US" sz="7500" b="0" i="1" smtClean="0">
                                  <a:solidFill>
                                    <a:schemeClr val="accent1"/>
                                  </a:solidFill>
                                  <a:latin typeface="Cambria Math" panose="02040503050406030204" pitchFamily="18" charset="0"/>
                                </a:rPr>
                                <m:t>𝑖</m:t>
                              </m:r>
                            </m:sub>
                          </m:sSub>
                        </m:den>
                      </m:f>
                      <m:r>
                        <a:rPr lang="en-US" sz="7500" b="0" i="1" smtClean="0">
                          <a:solidFill>
                            <a:schemeClr val="bg1">
                              <a:lumMod val="75000"/>
                            </a:schemeClr>
                          </a:solidFill>
                          <a:latin typeface="Cambria Math" panose="02040503050406030204" pitchFamily="18" charset="0"/>
                        </a:rPr>
                        <m:t>+</m:t>
                      </m:r>
                      <m:f>
                        <m:fPr>
                          <m:ctrlPr>
                            <a:rPr lang="en-US" sz="7500" b="0" i="1" smtClean="0">
                              <a:solidFill>
                                <a:schemeClr val="bg1">
                                  <a:lumMod val="75000"/>
                                </a:schemeClr>
                              </a:solidFill>
                              <a:latin typeface="Cambria Math" panose="02040503050406030204" pitchFamily="18" charset="0"/>
                            </a:rPr>
                          </m:ctrlPr>
                        </m:fPr>
                        <m:num>
                          <m:sSub>
                            <m:sSubPr>
                              <m:ctrlPr>
                                <a:rPr lang="en-US" sz="7500" b="0" i="1" smtClean="0">
                                  <a:solidFill>
                                    <a:schemeClr val="bg1">
                                      <a:lumMod val="75000"/>
                                    </a:schemeClr>
                                  </a:solidFill>
                                  <a:latin typeface="Cambria Math" panose="02040503050406030204" pitchFamily="18" charset="0"/>
                                </a:rPr>
                              </m:ctrlPr>
                            </m:sSubPr>
                            <m:e>
                              <m:r>
                                <a:rPr lang="en-US" sz="7500" b="0" i="1" smtClean="0">
                                  <a:solidFill>
                                    <a:schemeClr val="bg1">
                                      <a:lumMod val="75000"/>
                                    </a:schemeClr>
                                  </a:solidFill>
                                  <a:latin typeface="Cambria Math" panose="02040503050406030204" pitchFamily="18" charset="0"/>
                                </a:rPr>
                                <m:t>1 −</m:t>
                              </m:r>
                              <m:r>
                                <a:rPr lang="en-US" sz="7500" b="0" i="1" smtClean="0">
                                  <a:solidFill>
                                    <a:schemeClr val="bg1">
                                      <a:lumMod val="75000"/>
                                    </a:schemeClr>
                                  </a:solidFill>
                                  <a:latin typeface="Cambria Math" panose="02040503050406030204" pitchFamily="18" charset="0"/>
                                </a:rPr>
                                <m:t>𝑍</m:t>
                              </m:r>
                            </m:e>
                            <m:sub>
                              <m:r>
                                <a:rPr lang="en-US" sz="7500" b="0" i="1" smtClean="0">
                                  <a:solidFill>
                                    <a:schemeClr val="bg1">
                                      <a:lumMod val="75000"/>
                                    </a:schemeClr>
                                  </a:solidFill>
                                  <a:latin typeface="Cambria Math" panose="02040503050406030204" pitchFamily="18" charset="0"/>
                                </a:rPr>
                                <m:t>𝑖</m:t>
                              </m:r>
                            </m:sub>
                          </m:sSub>
                        </m:num>
                        <m:den>
                          <m:r>
                            <a:rPr lang="en-US" sz="7500" b="0" i="1" smtClean="0">
                              <a:solidFill>
                                <a:schemeClr val="bg1">
                                  <a:lumMod val="75000"/>
                                </a:schemeClr>
                              </a:solidFill>
                              <a:latin typeface="Cambria Math" panose="02040503050406030204" pitchFamily="18" charset="0"/>
                            </a:rPr>
                            <m:t>1 −</m:t>
                          </m:r>
                          <m:sSub>
                            <m:sSubPr>
                              <m:ctrlPr>
                                <a:rPr lang="en-US" sz="7500" b="0" i="1" smtClean="0">
                                  <a:solidFill>
                                    <a:schemeClr val="bg1">
                                      <a:lumMod val="75000"/>
                                    </a:schemeClr>
                                  </a:solidFill>
                                  <a:latin typeface="Cambria Math" panose="02040503050406030204" pitchFamily="18" charset="0"/>
                                </a:rPr>
                              </m:ctrlPr>
                            </m:sSubPr>
                            <m:e>
                              <m:r>
                                <a:rPr lang="en-US" sz="7500" b="0" i="1" smtClean="0">
                                  <a:solidFill>
                                    <a:schemeClr val="bg1">
                                      <a:lumMod val="75000"/>
                                    </a:schemeClr>
                                  </a:solidFill>
                                  <a:latin typeface="Cambria Math" panose="02040503050406030204" pitchFamily="18" charset="0"/>
                                </a:rPr>
                                <m:t>𝑒</m:t>
                              </m:r>
                            </m:e>
                            <m:sub>
                              <m:r>
                                <a:rPr lang="en-US" sz="7500" b="0" i="1" smtClean="0">
                                  <a:solidFill>
                                    <a:schemeClr val="bg1">
                                      <a:lumMod val="75000"/>
                                    </a:schemeClr>
                                  </a:solidFill>
                                  <a:latin typeface="Cambria Math" panose="02040503050406030204" pitchFamily="18" charset="0"/>
                                </a:rPr>
                                <m:t>𝑖</m:t>
                              </m:r>
                            </m:sub>
                          </m:sSub>
                        </m:den>
                      </m:f>
                    </m:oMath>
                  </m:oMathPara>
                </a14:m>
                <a:endParaRPr lang="en-US" sz="75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2008419" y="2428809"/>
                <a:ext cx="8251361" cy="2363276"/>
              </a:xfrm>
              <a:prstGeom prst="rect">
                <a:avLst/>
              </a:prstGeom>
              <a:blipFill>
                <a:blip r:embed="rId3"/>
                <a:stretch>
                  <a:fillRect l="-922" t="-8021" r="-307" b="-19251"/>
                </a:stretch>
              </a:blipFill>
            </p:spPr>
            <p:txBody>
              <a:bodyPr/>
              <a:lstStyle/>
              <a:p>
                <a:r>
                  <a:rPr lang="en-US">
                    <a:noFill/>
                  </a:rPr>
                  <a:t> </a:t>
                </a:r>
              </a:p>
            </p:txBody>
          </p:sp>
        </mc:Fallback>
      </mc:AlternateContent>
    </p:spTree>
    <p:extLst>
      <p:ext uri="{BB962C8B-B14F-4D97-AF65-F5344CB8AC3E}">
        <p14:creationId xmlns:p14="http://schemas.microsoft.com/office/powerpoint/2010/main" val="1791952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2008419" y="2428809"/>
                <a:ext cx="8251361" cy="23632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𝑤</m:t>
                          </m:r>
                        </m:e>
                        <m:sub>
                          <m:r>
                            <a:rPr lang="en-US" sz="7500" b="0" i="1" smtClean="0">
                              <a:solidFill>
                                <a:schemeClr val="bg1"/>
                              </a:solidFill>
                              <a:latin typeface="Cambria Math" panose="02040503050406030204" pitchFamily="18" charset="0"/>
                            </a:rPr>
                            <m:t>𝐴𝑇𝐸</m:t>
                          </m:r>
                        </m:sub>
                      </m:sSub>
                      <m:r>
                        <a:rPr lang="en-US" sz="7500" b="0" i="1" smtClean="0">
                          <a:solidFill>
                            <a:schemeClr val="bg1"/>
                          </a:solidFill>
                          <a:latin typeface="Cambria Math" panose="02040503050406030204" pitchFamily="18" charset="0"/>
                        </a:rPr>
                        <m:t>=</m:t>
                      </m:r>
                      <m:f>
                        <m:fPr>
                          <m:ctrlPr>
                            <a:rPr lang="en-US" sz="7500" b="0" i="1" smtClean="0">
                              <a:solidFill>
                                <a:schemeClr val="bg1">
                                  <a:lumMod val="75000"/>
                                </a:schemeClr>
                              </a:solidFill>
                              <a:latin typeface="Cambria Math" panose="02040503050406030204" pitchFamily="18" charset="0"/>
                            </a:rPr>
                          </m:ctrlPr>
                        </m:fPr>
                        <m:num>
                          <m:sSub>
                            <m:sSubPr>
                              <m:ctrlPr>
                                <a:rPr lang="en-US" sz="7500" b="0" i="1" smtClean="0">
                                  <a:solidFill>
                                    <a:schemeClr val="bg1">
                                      <a:lumMod val="75000"/>
                                    </a:schemeClr>
                                  </a:solidFill>
                                  <a:latin typeface="Cambria Math" panose="02040503050406030204" pitchFamily="18" charset="0"/>
                                </a:rPr>
                              </m:ctrlPr>
                            </m:sSubPr>
                            <m:e>
                              <m:r>
                                <a:rPr lang="en-US" sz="7500" b="0" i="1" smtClean="0">
                                  <a:solidFill>
                                    <a:schemeClr val="bg1">
                                      <a:lumMod val="75000"/>
                                    </a:schemeClr>
                                  </a:solidFill>
                                  <a:latin typeface="Cambria Math" panose="02040503050406030204" pitchFamily="18" charset="0"/>
                                </a:rPr>
                                <m:t>𝑍</m:t>
                              </m:r>
                            </m:e>
                            <m:sub>
                              <m:r>
                                <a:rPr lang="en-US" sz="7500" b="0" i="1" smtClean="0">
                                  <a:solidFill>
                                    <a:schemeClr val="bg1">
                                      <a:lumMod val="75000"/>
                                    </a:schemeClr>
                                  </a:solidFill>
                                  <a:latin typeface="Cambria Math" panose="02040503050406030204" pitchFamily="18" charset="0"/>
                                </a:rPr>
                                <m:t>𝑖</m:t>
                              </m:r>
                            </m:sub>
                          </m:sSub>
                        </m:num>
                        <m:den>
                          <m:sSub>
                            <m:sSubPr>
                              <m:ctrlPr>
                                <a:rPr lang="en-US" sz="7500" b="0" i="1" smtClean="0">
                                  <a:solidFill>
                                    <a:schemeClr val="bg1">
                                      <a:lumMod val="75000"/>
                                    </a:schemeClr>
                                  </a:solidFill>
                                  <a:latin typeface="Cambria Math" panose="02040503050406030204" pitchFamily="18" charset="0"/>
                                </a:rPr>
                              </m:ctrlPr>
                            </m:sSubPr>
                            <m:e>
                              <m:r>
                                <a:rPr lang="en-US" sz="7500" b="0" i="1" smtClean="0">
                                  <a:solidFill>
                                    <a:schemeClr val="bg1">
                                      <a:lumMod val="75000"/>
                                    </a:schemeClr>
                                  </a:solidFill>
                                  <a:latin typeface="Cambria Math" panose="02040503050406030204" pitchFamily="18" charset="0"/>
                                </a:rPr>
                                <m:t>𝑒</m:t>
                              </m:r>
                            </m:e>
                            <m:sub>
                              <m:r>
                                <a:rPr lang="en-US" sz="7500" b="0" i="1" smtClean="0">
                                  <a:solidFill>
                                    <a:schemeClr val="bg1">
                                      <a:lumMod val="75000"/>
                                    </a:schemeClr>
                                  </a:solidFill>
                                  <a:latin typeface="Cambria Math" panose="02040503050406030204" pitchFamily="18" charset="0"/>
                                </a:rPr>
                                <m:t>𝑖</m:t>
                              </m:r>
                            </m:sub>
                          </m:sSub>
                        </m:den>
                      </m:f>
                      <m:r>
                        <a:rPr lang="en-US" sz="7500" b="0" i="1" smtClean="0">
                          <a:solidFill>
                            <a:schemeClr val="bg1">
                              <a:lumMod val="75000"/>
                            </a:schemeClr>
                          </a:solidFill>
                          <a:latin typeface="Cambria Math" panose="02040503050406030204" pitchFamily="18" charset="0"/>
                        </a:rPr>
                        <m:t>+</m:t>
                      </m:r>
                      <m:f>
                        <m:fPr>
                          <m:ctrlPr>
                            <a:rPr lang="en-US" sz="7500" b="0" i="1" smtClean="0">
                              <a:solidFill>
                                <a:schemeClr val="accent1"/>
                              </a:solidFill>
                              <a:latin typeface="Cambria Math" panose="02040503050406030204" pitchFamily="18" charset="0"/>
                            </a:rPr>
                          </m:ctrlPr>
                        </m:fPr>
                        <m:num>
                          <m:sSub>
                            <m:sSubPr>
                              <m:ctrlPr>
                                <a:rPr lang="en-US" sz="7500" b="0" i="1" smtClean="0">
                                  <a:solidFill>
                                    <a:schemeClr val="accent1"/>
                                  </a:solidFill>
                                  <a:latin typeface="Cambria Math" panose="02040503050406030204" pitchFamily="18" charset="0"/>
                                </a:rPr>
                              </m:ctrlPr>
                            </m:sSubPr>
                            <m:e>
                              <m:r>
                                <a:rPr lang="en-US" sz="7500" b="0" i="1" smtClean="0">
                                  <a:solidFill>
                                    <a:schemeClr val="accent1"/>
                                  </a:solidFill>
                                  <a:latin typeface="Cambria Math" panose="02040503050406030204" pitchFamily="18" charset="0"/>
                                </a:rPr>
                                <m:t>1 −</m:t>
                              </m:r>
                              <m:r>
                                <a:rPr lang="en-US" sz="7500" b="0" i="1" smtClean="0">
                                  <a:solidFill>
                                    <a:schemeClr val="accent1"/>
                                  </a:solidFill>
                                  <a:latin typeface="Cambria Math" panose="02040503050406030204" pitchFamily="18" charset="0"/>
                                </a:rPr>
                                <m:t>𝑍</m:t>
                              </m:r>
                            </m:e>
                            <m:sub>
                              <m:r>
                                <a:rPr lang="en-US" sz="7500" b="0" i="1" smtClean="0">
                                  <a:solidFill>
                                    <a:schemeClr val="accent1"/>
                                  </a:solidFill>
                                  <a:latin typeface="Cambria Math" panose="02040503050406030204" pitchFamily="18" charset="0"/>
                                </a:rPr>
                                <m:t>𝑖</m:t>
                              </m:r>
                            </m:sub>
                          </m:sSub>
                        </m:num>
                        <m:den>
                          <m:r>
                            <a:rPr lang="en-US" sz="7500" b="0" i="1" smtClean="0">
                              <a:solidFill>
                                <a:schemeClr val="accent1"/>
                              </a:solidFill>
                              <a:latin typeface="Cambria Math" panose="02040503050406030204" pitchFamily="18" charset="0"/>
                            </a:rPr>
                            <m:t>1 −</m:t>
                          </m:r>
                          <m:sSub>
                            <m:sSubPr>
                              <m:ctrlPr>
                                <a:rPr lang="en-US" sz="7500" b="0" i="1" smtClean="0">
                                  <a:solidFill>
                                    <a:schemeClr val="accent1"/>
                                  </a:solidFill>
                                  <a:latin typeface="Cambria Math" panose="02040503050406030204" pitchFamily="18" charset="0"/>
                                </a:rPr>
                              </m:ctrlPr>
                            </m:sSubPr>
                            <m:e>
                              <m:r>
                                <a:rPr lang="en-US" sz="7500" b="0" i="1" smtClean="0">
                                  <a:solidFill>
                                    <a:schemeClr val="accent1"/>
                                  </a:solidFill>
                                  <a:latin typeface="Cambria Math" panose="02040503050406030204" pitchFamily="18" charset="0"/>
                                </a:rPr>
                                <m:t>𝑒</m:t>
                              </m:r>
                            </m:e>
                            <m:sub>
                              <m:r>
                                <a:rPr lang="en-US" sz="7500" b="0" i="1" smtClean="0">
                                  <a:solidFill>
                                    <a:schemeClr val="accent1"/>
                                  </a:solidFill>
                                  <a:latin typeface="Cambria Math" panose="02040503050406030204" pitchFamily="18" charset="0"/>
                                </a:rPr>
                                <m:t>𝑖</m:t>
                              </m:r>
                            </m:sub>
                          </m:sSub>
                        </m:den>
                      </m:f>
                    </m:oMath>
                  </m:oMathPara>
                </a14:m>
                <a:endParaRPr lang="en-US" sz="75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2008419" y="2428809"/>
                <a:ext cx="8251361" cy="2363276"/>
              </a:xfrm>
              <a:prstGeom prst="rect">
                <a:avLst/>
              </a:prstGeom>
              <a:blipFill>
                <a:blip r:embed="rId3"/>
                <a:stretch>
                  <a:fillRect l="-922" t="-8021" r="-307" b="-19251"/>
                </a:stretch>
              </a:blipFill>
            </p:spPr>
            <p:txBody>
              <a:bodyPr/>
              <a:lstStyle/>
              <a:p>
                <a:r>
                  <a:rPr lang="en-US">
                    <a:noFill/>
                  </a:rPr>
                  <a:t> </a:t>
                </a:r>
              </a:p>
            </p:txBody>
          </p:sp>
        </mc:Fallback>
      </mc:AlternateContent>
    </p:spTree>
    <p:extLst>
      <p:ext uri="{BB962C8B-B14F-4D97-AF65-F5344CB8AC3E}">
        <p14:creationId xmlns:p14="http://schemas.microsoft.com/office/powerpoint/2010/main" val="266084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55F5969-867A-9E4D-9C9C-CCDD450AC9D0}"/>
              </a:ext>
            </a:extLst>
          </p:cNvPr>
          <p:cNvPicPr>
            <a:picLocks noChangeAspect="1"/>
          </p:cNvPicPr>
          <p:nvPr/>
        </p:nvPicPr>
        <p:blipFill>
          <a:blip r:embed="rId2"/>
          <a:stretch>
            <a:fillRect/>
          </a:stretch>
        </p:blipFill>
        <p:spPr>
          <a:xfrm>
            <a:off x="896112" y="118872"/>
            <a:ext cx="10406501" cy="6099048"/>
          </a:xfrm>
          <a:prstGeom prst="rect">
            <a:avLst/>
          </a:prstGeom>
        </p:spPr>
      </p:pic>
      <p:sp>
        <p:nvSpPr>
          <p:cNvPr id="10" name="Rectangle 9">
            <a:extLst>
              <a:ext uri="{FF2B5EF4-FFF2-40B4-BE49-F238E27FC236}">
                <a16:creationId xmlns:a16="http://schemas.microsoft.com/office/drawing/2014/main" id="{25F9A2DA-A3C7-EF4A-A9EC-B84C94A278E2}"/>
              </a:ext>
            </a:extLst>
          </p:cNvPr>
          <p:cNvSpPr/>
          <p:nvPr/>
        </p:nvSpPr>
        <p:spPr>
          <a:xfrm>
            <a:off x="66492" y="124480"/>
            <a:ext cx="705853" cy="33406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7174278-0FA8-AF47-8DBF-6455B2620B3F}"/>
              </a:ext>
            </a:extLst>
          </p:cNvPr>
          <p:cNvSpPr/>
          <p:nvPr/>
        </p:nvSpPr>
        <p:spPr>
          <a:xfrm>
            <a:off x="64247" y="3593432"/>
            <a:ext cx="705853" cy="18448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765BD22-3B50-DB43-896F-5890B6DE76C4}"/>
              </a:ext>
            </a:extLst>
          </p:cNvPr>
          <p:cNvSpPr txBox="1"/>
          <p:nvPr/>
        </p:nvSpPr>
        <p:spPr>
          <a:xfrm rot="16200000">
            <a:off x="-1349944" y="1468817"/>
            <a:ext cx="334622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treatment</a:t>
            </a:r>
          </a:p>
        </p:txBody>
      </p:sp>
      <p:sp>
        <p:nvSpPr>
          <p:cNvPr id="13" name="TextBox 12">
            <a:extLst>
              <a:ext uri="{FF2B5EF4-FFF2-40B4-BE49-F238E27FC236}">
                <a16:creationId xmlns:a16="http://schemas.microsoft.com/office/drawing/2014/main" id="{7E8DFBD8-9AE1-804D-9811-6F53FE85EBF0}"/>
              </a:ext>
            </a:extLst>
          </p:cNvPr>
          <p:cNvSpPr txBox="1"/>
          <p:nvPr/>
        </p:nvSpPr>
        <p:spPr>
          <a:xfrm rot="16200000">
            <a:off x="-599254" y="4192686"/>
            <a:ext cx="184484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spTree>
    <p:extLst>
      <p:ext uri="{BB962C8B-B14F-4D97-AF65-F5344CB8AC3E}">
        <p14:creationId xmlns:p14="http://schemas.microsoft.com/office/powerpoint/2010/main" val="2996872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193D71-A0B6-5C4E-8F35-508C2A0C3A16}"/>
              </a:ext>
            </a:extLst>
          </p:cNvPr>
          <p:cNvPicPr>
            <a:picLocks noChangeAspect="1"/>
          </p:cNvPicPr>
          <p:nvPr/>
        </p:nvPicPr>
        <p:blipFill>
          <a:blip r:embed="rId3"/>
          <a:stretch>
            <a:fillRect/>
          </a:stretch>
        </p:blipFill>
        <p:spPr>
          <a:xfrm>
            <a:off x="896112" y="118872"/>
            <a:ext cx="10406501" cy="6099048"/>
          </a:xfrm>
          <a:prstGeom prst="rect">
            <a:avLst/>
          </a:prstGeom>
        </p:spPr>
      </p:pic>
      <p:sp>
        <p:nvSpPr>
          <p:cNvPr id="6" name="Rectangle 5">
            <a:extLst>
              <a:ext uri="{FF2B5EF4-FFF2-40B4-BE49-F238E27FC236}">
                <a16:creationId xmlns:a16="http://schemas.microsoft.com/office/drawing/2014/main" id="{2724D030-2D58-AE4C-8A25-D7ED8331280D}"/>
              </a:ext>
            </a:extLst>
          </p:cNvPr>
          <p:cNvSpPr/>
          <p:nvPr/>
        </p:nvSpPr>
        <p:spPr>
          <a:xfrm>
            <a:off x="66492" y="124480"/>
            <a:ext cx="705853" cy="1207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C2B1B29-833A-D34B-9589-CE2A185BBD1D}"/>
              </a:ext>
            </a:extLst>
          </p:cNvPr>
          <p:cNvSpPr/>
          <p:nvPr/>
        </p:nvSpPr>
        <p:spPr>
          <a:xfrm>
            <a:off x="48127" y="1491916"/>
            <a:ext cx="705853" cy="41067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461C3E-395C-F74B-944D-E04155B91C0F}"/>
              </a:ext>
            </a:extLst>
          </p:cNvPr>
          <p:cNvSpPr txBox="1"/>
          <p:nvPr/>
        </p:nvSpPr>
        <p:spPr>
          <a:xfrm rot="16200000">
            <a:off x="-283143" y="402017"/>
            <a:ext cx="1212623" cy="646331"/>
          </a:xfrm>
          <a:prstGeom prst="rect">
            <a:avLst/>
          </a:prstGeom>
          <a:noFill/>
        </p:spPr>
        <p:txBody>
          <a:bodyPr wrap="square" rtlCol="0">
            <a:spAutoFit/>
          </a:bodyPr>
          <a:lstStyle/>
          <a:p>
            <a:pPr algn="ctr"/>
            <a:r>
              <a:rPr lang="en-US" sz="3600" dirty="0" err="1">
                <a:solidFill>
                  <a:schemeClr val="bg1"/>
                </a:solidFill>
                <a:latin typeface="Franklin Gothic Medium" panose="020B0603020102020204" pitchFamily="34" charset="0"/>
              </a:rPr>
              <a:t>trt</a:t>
            </a:r>
            <a:endParaRPr lang="en-US" sz="3600" dirty="0">
              <a:solidFill>
                <a:schemeClr val="bg1"/>
              </a:solidFill>
              <a:latin typeface="Franklin Gothic Medium" panose="020B0603020102020204" pitchFamily="34" charset="0"/>
            </a:endParaRPr>
          </a:p>
        </p:txBody>
      </p:sp>
      <p:sp>
        <p:nvSpPr>
          <p:cNvPr id="9" name="TextBox 8">
            <a:extLst>
              <a:ext uri="{FF2B5EF4-FFF2-40B4-BE49-F238E27FC236}">
                <a16:creationId xmlns:a16="http://schemas.microsoft.com/office/drawing/2014/main" id="{614CDBC2-AAE5-D74A-81AB-A104BE4466FF}"/>
              </a:ext>
            </a:extLst>
          </p:cNvPr>
          <p:cNvSpPr txBox="1"/>
          <p:nvPr/>
        </p:nvSpPr>
        <p:spPr>
          <a:xfrm rot="16200000">
            <a:off x="-1730223" y="3222140"/>
            <a:ext cx="4106781"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spTree>
    <p:extLst>
      <p:ext uri="{BB962C8B-B14F-4D97-AF65-F5344CB8AC3E}">
        <p14:creationId xmlns:p14="http://schemas.microsoft.com/office/powerpoint/2010/main" val="26491293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724D030-2D58-AE4C-8A25-D7ED8331280D}"/>
              </a:ext>
            </a:extLst>
          </p:cNvPr>
          <p:cNvSpPr/>
          <p:nvPr/>
        </p:nvSpPr>
        <p:spPr>
          <a:xfrm>
            <a:off x="66492" y="124480"/>
            <a:ext cx="705853" cy="1207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C2B1B29-833A-D34B-9589-CE2A185BBD1D}"/>
              </a:ext>
            </a:extLst>
          </p:cNvPr>
          <p:cNvSpPr/>
          <p:nvPr/>
        </p:nvSpPr>
        <p:spPr>
          <a:xfrm>
            <a:off x="48127" y="1491916"/>
            <a:ext cx="705853" cy="41067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461C3E-395C-F74B-944D-E04155B91C0F}"/>
              </a:ext>
            </a:extLst>
          </p:cNvPr>
          <p:cNvSpPr txBox="1"/>
          <p:nvPr/>
        </p:nvSpPr>
        <p:spPr>
          <a:xfrm rot="16200000">
            <a:off x="-283143" y="402017"/>
            <a:ext cx="1212623" cy="646331"/>
          </a:xfrm>
          <a:prstGeom prst="rect">
            <a:avLst/>
          </a:prstGeom>
          <a:noFill/>
        </p:spPr>
        <p:txBody>
          <a:bodyPr wrap="square" rtlCol="0">
            <a:spAutoFit/>
          </a:bodyPr>
          <a:lstStyle/>
          <a:p>
            <a:pPr algn="ctr"/>
            <a:r>
              <a:rPr lang="en-US" sz="3600" dirty="0" err="1">
                <a:solidFill>
                  <a:schemeClr val="bg1"/>
                </a:solidFill>
                <a:latin typeface="Franklin Gothic Medium" panose="020B0603020102020204" pitchFamily="34" charset="0"/>
              </a:rPr>
              <a:t>trt</a:t>
            </a:r>
            <a:endParaRPr lang="en-US" sz="3600" dirty="0">
              <a:solidFill>
                <a:schemeClr val="bg1"/>
              </a:solidFill>
              <a:latin typeface="Franklin Gothic Medium" panose="020B0603020102020204" pitchFamily="34" charset="0"/>
            </a:endParaRPr>
          </a:p>
        </p:txBody>
      </p:sp>
      <p:sp>
        <p:nvSpPr>
          <p:cNvPr id="9" name="TextBox 8">
            <a:extLst>
              <a:ext uri="{FF2B5EF4-FFF2-40B4-BE49-F238E27FC236}">
                <a16:creationId xmlns:a16="http://schemas.microsoft.com/office/drawing/2014/main" id="{614CDBC2-AAE5-D74A-81AB-A104BE4466FF}"/>
              </a:ext>
            </a:extLst>
          </p:cNvPr>
          <p:cNvSpPr txBox="1"/>
          <p:nvPr/>
        </p:nvSpPr>
        <p:spPr>
          <a:xfrm rot="16200000">
            <a:off x="-1730223" y="3222140"/>
            <a:ext cx="4106781"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pic>
        <p:nvPicPr>
          <p:cNvPr id="2" name="Picture 1">
            <a:extLst>
              <a:ext uri="{FF2B5EF4-FFF2-40B4-BE49-F238E27FC236}">
                <a16:creationId xmlns:a16="http://schemas.microsoft.com/office/drawing/2014/main" id="{269F4F84-3BB4-214B-87DF-B3C8FA0221F0}"/>
              </a:ext>
            </a:extLst>
          </p:cNvPr>
          <p:cNvPicPr>
            <a:picLocks noChangeAspect="1"/>
          </p:cNvPicPr>
          <p:nvPr/>
        </p:nvPicPr>
        <p:blipFill>
          <a:blip r:embed="rId3"/>
          <a:stretch>
            <a:fillRect/>
          </a:stretch>
        </p:blipFill>
        <p:spPr>
          <a:xfrm>
            <a:off x="896112" y="118872"/>
            <a:ext cx="10405872" cy="6098679"/>
          </a:xfrm>
          <a:prstGeom prst="rect">
            <a:avLst/>
          </a:prstGeom>
        </p:spPr>
      </p:pic>
      <p:cxnSp>
        <p:nvCxnSpPr>
          <p:cNvPr id="5" name="Straight Arrow Connector 4">
            <a:extLst>
              <a:ext uri="{FF2B5EF4-FFF2-40B4-BE49-F238E27FC236}">
                <a16:creationId xmlns:a16="http://schemas.microsoft.com/office/drawing/2014/main" id="{EF72A78C-2030-F941-A048-41740C4B2416}"/>
              </a:ext>
            </a:extLst>
          </p:cNvPr>
          <p:cNvCxnSpPr/>
          <p:nvPr/>
        </p:nvCxnSpPr>
        <p:spPr>
          <a:xfrm flipV="1">
            <a:off x="9277004" y="4605251"/>
            <a:ext cx="1197032" cy="266007"/>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F2B20B7-3D47-D54F-B8BC-01D48FC32E0F}"/>
              </a:ext>
            </a:extLst>
          </p:cNvPr>
          <p:cNvSpPr txBox="1"/>
          <p:nvPr/>
        </p:nvSpPr>
        <p:spPr>
          <a:xfrm>
            <a:off x="8096597" y="4505498"/>
            <a:ext cx="1516665" cy="769441"/>
          </a:xfrm>
          <a:prstGeom prst="rect">
            <a:avLst/>
          </a:prstGeom>
          <a:noFill/>
        </p:spPr>
        <p:txBody>
          <a:bodyPr wrap="square" rtlCol="0">
            <a:spAutoFit/>
          </a:bodyPr>
          <a:lstStyle/>
          <a:p>
            <a:r>
              <a:rPr lang="en-US" sz="4400" dirty="0">
                <a:solidFill>
                  <a:schemeClr val="accent6"/>
                </a:solidFill>
                <a:latin typeface="Franklin Gothic Medium" panose="020B0603020102020204" pitchFamily="34" charset="0"/>
              </a:rPr>
              <a:t>151</a:t>
            </a:r>
          </a:p>
        </p:txBody>
      </p:sp>
    </p:spTree>
    <p:extLst>
      <p:ext uri="{BB962C8B-B14F-4D97-AF65-F5344CB8AC3E}">
        <p14:creationId xmlns:p14="http://schemas.microsoft.com/office/powerpoint/2010/main" val="81893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br>
              <a:rPr lang="en-US" dirty="0"/>
            </a:br>
            <a:r>
              <a:rPr lang="en-US" dirty="0">
                <a:solidFill>
                  <a:schemeClr val="accent1"/>
                </a:solidFill>
                <a:latin typeface="Franklin Gothic Medium" panose="020B0603020102020204" pitchFamily="34" charset="0"/>
              </a:rPr>
              <a:t>among the evenly </a:t>
            </a:r>
            <a:r>
              <a:rPr lang="en-US" dirty="0" err="1">
                <a:solidFill>
                  <a:schemeClr val="accent1"/>
                </a:solidFill>
                <a:latin typeface="Franklin Gothic Medium" panose="020B0603020102020204" pitchFamily="34" charset="0"/>
              </a:rPr>
              <a:t>matchable</a:t>
            </a:r>
            <a:endParaRPr lang="en-US" dirty="0">
              <a:solidFill>
                <a:schemeClr val="accent1"/>
              </a:solidFill>
              <a:latin typeface="Franklin Gothic Medium" panose="020B0603020102020204" pitchFamily="34"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FBC65B-8BF1-6D4F-9CD2-F9EDFF347CFA}"/>
                  </a:ext>
                </a:extLst>
              </p:cNvPr>
              <p:cNvSpPr txBox="1"/>
              <p:nvPr/>
            </p:nvSpPr>
            <p:spPr>
              <a:xfrm>
                <a:off x="327093" y="2669440"/>
                <a:ext cx="11644533" cy="21534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𝑤</m:t>
                          </m:r>
                        </m:e>
                        <m:sub>
                          <m:r>
                            <a:rPr lang="en-US" sz="6600" b="0" i="1" smtClean="0">
                              <a:solidFill>
                                <a:schemeClr val="bg1"/>
                              </a:solidFill>
                              <a:latin typeface="Cambria Math" panose="02040503050406030204" pitchFamily="18" charset="0"/>
                            </a:rPr>
                            <m:t>𝐴𝑇𝑀</m:t>
                          </m:r>
                        </m:sub>
                      </m:sSub>
                      <m:r>
                        <a:rPr lang="en-US" sz="6600" b="0" i="1" smtClean="0">
                          <a:solidFill>
                            <a:schemeClr val="bg1"/>
                          </a:solidFill>
                          <a:latin typeface="Cambria Math" panose="02040503050406030204" pitchFamily="18" charset="0"/>
                        </a:rPr>
                        <m:t>=</m:t>
                      </m:r>
                      <m:f>
                        <m:fPr>
                          <m:ctrlPr>
                            <a:rPr lang="en-US" sz="6600" b="0" i="1" smtClean="0">
                              <a:solidFill>
                                <a:schemeClr val="bg1"/>
                              </a:solidFill>
                              <a:latin typeface="Cambria Math" panose="02040503050406030204" pitchFamily="18" charset="0"/>
                            </a:rPr>
                          </m:ctrlPr>
                        </m:fPr>
                        <m:num>
                          <m:r>
                            <m:rPr>
                              <m:sty m:val="p"/>
                            </m:rPr>
                            <a:rPr lang="en-US" sz="6600" b="0" i="1" smtClean="0">
                              <a:solidFill>
                                <a:schemeClr val="bg1"/>
                              </a:solidFill>
                              <a:latin typeface="Cambria Math" panose="02040503050406030204" pitchFamily="18" charset="0"/>
                            </a:rPr>
                            <m:t>min</m:t>
                          </m:r>
                          <m:d>
                            <m:dPr>
                              <m:begChr m:val="{"/>
                              <m:endChr m:val="}"/>
                              <m:ctrlPr>
                                <a:rPr lang="en-US" sz="6600" b="0" i="1" smtClean="0">
                                  <a:solidFill>
                                    <a:schemeClr val="bg1"/>
                                  </a:solidFill>
                                  <a:latin typeface="Cambria Math" panose="02040503050406030204" pitchFamily="18" charset="0"/>
                                </a:rPr>
                              </m:ctrlPr>
                            </m:dPr>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𝑒</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 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𝑒</m:t>
                                  </m:r>
                                </m:e>
                                <m:sub>
                                  <m:r>
                                    <a:rPr lang="en-US" sz="6600" b="0" i="1" smtClean="0">
                                      <a:solidFill>
                                        <a:schemeClr val="bg1"/>
                                      </a:solidFill>
                                      <a:latin typeface="Cambria Math" panose="02040503050406030204" pitchFamily="18" charset="0"/>
                                    </a:rPr>
                                    <m:t>𝑖</m:t>
                                  </m:r>
                                </m:sub>
                              </m:sSub>
                            </m:e>
                          </m:d>
                        </m:num>
                        <m:den>
                          <m:sSub>
                            <m:sSubPr>
                              <m:ctrlPr>
                                <a:rPr lang="en-US" sz="6600" b="0" i="1" smtClean="0">
                                  <a:solidFill>
                                    <a:schemeClr val="bg1"/>
                                  </a:solidFill>
                                  <a:latin typeface="Cambria Math" panose="02040503050406030204" pitchFamily="18" charset="0"/>
                                </a:rPr>
                              </m:ctrlPr>
                            </m:sSubPr>
                            <m:e>
                              <m:sSub>
                                <m:sSubPr>
                                  <m:ctrlPr>
                                    <a:rPr lang="en-US" sz="6600" i="1">
                                      <a:solidFill>
                                        <a:schemeClr val="bg1"/>
                                      </a:solidFill>
                                      <a:latin typeface="Cambria Math" panose="02040503050406030204" pitchFamily="18" charset="0"/>
                                    </a:rPr>
                                  </m:ctrlPr>
                                </m:sSubPr>
                                <m:e>
                                  <m:r>
                                    <a:rPr lang="en-US" sz="6600" i="1">
                                      <a:solidFill>
                                        <a:schemeClr val="bg1"/>
                                      </a:solidFill>
                                      <a:latin typeface="Cambria Math" panose="02040503050406030204" pitchFamily="18" charset="0"/>
                                    </a:rPr>
                                    <m:t>𝑒</m:t>
                                  </m:r>
                                </m:e>
                                <m:sub>
                                  <m:r>
                                    <a:rPr lang="en-US" sz="6600" i="1">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+(1 −</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𝑒</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m:t>
                          </m:r>
                        </m:den>
                      </m:f>
                    </m:oMath>
                  </m:oMathPara>
                </a14:m>
                <a:endParaRPr lang="en-US" sz="6600" dirty="0"/>
              </a:p>
            </p:txBody>
          </p:sp>
        </mc:Choice>
        <mc:Fallback xmlns="">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327093" y="2669440"/>
                <a:ext cx="11644533" cy="2153410"/>
              </a:xfrm>
              <a:prstGeom prst="rect">
                <a:avLst/>
              </a:prstGeom>
              <a:blipFill>
                <a:blip r:embed="rId3"/>
                <a:stretch>
                  <a:fillRect l="-327" r="-1852" b="-18129"/>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23A753E-3449-4247-9AA5-955C44287EA4}"/>
              </a:ext>
            </a:extLst>
          </p:cNvPr>
          <p:cNvSpPr txBox="1"/>
          <p:nvPr/>
        </p:nvSpPr>
        <p:spPr>
          <a:xfrm>
            <a:off x="2941007" y="5669785"/>
            <a:ext cx="6386186" cy="523220"/>
          </a:xfrm>
          <a:prstGeom prst="rect">
            <a:avLst/>
          </a:prstGeom>
          <a:noFill/>
        </p:spPr>
        <p:txBody>
          <a:bodyPr wrap="square" rtlCol="0">
            <a:spAutoFit/>
          </a:bodyPr>
          <a:lstStyle/>
          <a:p>
            <a:pPr algn="ctr"/>
            <a:r>
              <a:rPr lang="en-US" sz="2800" spc="300" dirty="0">
                <a:solidFill>
                  <a:schemeClr val="accent1"/>
                </a:solidFill>
                <a:latin typeface="Franklin Gothic Medium" panose="020B0603020102020204" pitchFamily="34" charset="0"/>
              </a:rPr>
              <a:t>Li &amp; Greene (2013)</a:t>
            </a:r>
          </a:p>
        </p:txBody>
      </p:sp>
    </p:spTree>
    <p:extLst>
      <p:ext uri="{BB962C8B-B14F-4D97-AF65-F5344CB8AC3E}">
        <p14:creationId xmlns:p14="http://schemas.microsoft.com/office/powerpoint/2010/main" val="90806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E3C654-B894-9B4B-B35F-7B58C6437283}"/>
              </a:ext>
            </a:extLst>
          </p:cNvPr>
          <p:cNvPicPr>
            <a:picLocks noChangeAspect="1"/>
          </p:cNvPicPr>
          <p:nvPr/>
        </p:nvPicPr>
        <p:blipFill>
          <a:blip r:embed="rId3"/>
          <a:stretch>
            <a:fillRect/>
          </a:stretch>
        </p:blipFill>
        <p:spPr>
          <a:xfrm>
            <a:off x="896112" y="118872"/>
            <a:ext cx="10406501" cy="6099048"/>
          </a:xfrm>
          <a:prstGeom prst="rect">
            <a:avLst/>
          </a:prstGeom>
        </p:spPr>
      </p:pic>
      <p:sp>
        <p:nvSpPr>
          <p:cNvPr id="5" name="Rectangle 4">
            <a:extLst>
              <a:ext uri="{FF2B5EF4-FFF2-40B4-BE49-F238E27FC236}">
                <a16:creationId xmlns:a16="http://schemas.microsoft.com/office/drawing/2014/main" id="{5D665198-EED4-7043-84E8-EFE26986CFA0}"/>
              </a:ext>
            </a:extLst>
          </p:cNvPr>
          <p:cNvSpPr/>
          <p:nvPr/>
        </p:nvSpPr>
        <p:spPr>
          <a:xfrm>
            <a:off x="66492" y="124480"/>
            <a:ext cx="705853" cy="33406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7C0DDB8-01AD-2D42-A818-B36832F83D05}"/>
              </a:ext>
            </a:extLst>
          </p:cNvPr>
          <p:cNvSpPr/>
          <p:nvPr/>
        </p:nvSpPr>
        <p:spPr>
          <a:xfrm>
            <a:off x="64247" y="3593432"/>
            <a:ext cx="705853" cy="18448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EB3DF3-2A55-FC47-9B34-E8EE39EA8783}"/>
              </a:ext>
            </a:extLst>
          </p:cNvPr>
          <p:cNvSpPr txBox="1"/>
          <p:nvPr/>
        </p:nvSpPr>
        <p:spPr>
          <a:xfrm rot="16200000">
            <a:off x="-1349944" y="1468817"/>
            <a:ext cx="334622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treatment</a:t>
            </a:r>
          </a:p>
        </p:txBody>
      </p:sp>
      <p:sp>
        <p:nvSpPr>
          <p:cNvPr id="8" name="TextBox 7">
            <a:extLst>
              <a:ext uri="{FF2B5EF4-FFF2-40B4-BE49-F238E27FC236}">
                <a16:creationId xmlns:a16="http://schemas.microsoft.com/office/drawing/2014/main" id="{3557AB18-60CA-6C48-A03A-FCE1B3A64030}"/>
              </a:ext>
            </a:extLst>
          </p:cNvPr>
          <p:cNvSpPr txBox="1"/>
          <p:nvPr/>
        </p:nvSpPr>
        <p:spPr>
          <a:xfrm rot="16200000">
            <a:off x="-599254" y="4192686"/>
            <a:ext cx="184484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cxnSp>
        <p:nvCxnSpPr>
          <p:cNvPr id="9" name="Straight Arrow Connector 8">
            <a:extLst>
              <a:ext uri="{FF2B5EF4-FFF2-40B4-BE49-F238E27FC236}">
                <a16:creationId xmlns:a16="http://schemas.microsoft.com/office/drawing/2014/main" id="{3E04A911-C455-7F44-A0FF-7FCDCD9AE40B}"/>
              </a:ext>
            </a:extLst>
          </p:cNvPr>
          <p:cNvCxnSpPr>
            <a:cxnSpLocks/>
          </p:cNvCxnSpPr>
          <p:nvPr/>
        </p:nvCxnSpPr>
        <p:spPr>
          <a:xfrm flipV="1">
            <a:off x="9160625" y="3724102"/>
            <a:ext cx="1463040" cy="1166116"/>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BC64733-10D6-5540-8F97-1688C60DE648}"/>
              </a:ext>
            </a:extLst>
          </p:cNvPr>
          <p:cNvSpPr txBox="1"/>
          <p:nvPr/>
        </p:nvSpPr>
        <p:spPr>
          <a:xfrm>
            <a:off x="8562109" y="4505497"/>
            <a:ext cx="598516" cy="769441"/>
          </a:xfrm>
          <a:prstGeom prst="rect">
            <a:avLst/>
          </a:prstGeom>
          <a:noFill/>
        </p:spPr>
        <p:txBody>
          <a:bodyPr wrap="square" rtlCol="0">
            <a:spAutoFit/>
          </a:bodyPr>
          <a:lstStyle/>
          <a:p>
            <a:r>
              <a:rPr lang="en-US" sz="4400" dirty="0">
                <a:solidFill>
                  <a:schemeClr val="accent6"/>
                </a:solidFill>
                <a:latin typeface="Franklin Gothic Medium" panose="020B0603020102020204" pitchFamily="34" charset="0"/>
              </a:rPr>
              <a:t>1</a:t>
            </a:r>
          </a:p>
        </p:txBody>
      </p:sp>
    </p:spTree>
    <p:extLst>
      <p:ext uri="{BB962C8B-B14F-4D97-AF65-F5344CB8AC3E}">
        <p14:creationId xmlns:p14="http://schemas.microsoft.com/office/powerpoint/2010/main" val="3473121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br>
              <a:rPr lang="en-US" dirty="0"/>
            </a:br>
            <a:r>
              <a:rPr lang="en-US" dirty="0">
                <a:solidFill>
                  <a:schemeClr val="accent1"/>
                </a:solidFill>
                <a:latin typeface="Franklin Gothic Medium" panose="020B0603020102020204" pitchFamily="34" charset="0"/>
              </a:rPr>
              <a:t>among the overlap population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FBC65B-8BF1-6D4F-9CD2-F9EDFF347CFA}"/>
                  </a:ext>
                </a:extLst>
              </p:cNvPr>
              <p:cNvSpPr txBox="1"/>
              <p:nvPr/>
            </p:nvSpPr>
            <p:spPr>
              <a:xfrm>
                <a:off x="382942" y="2883068"/>
                <a:ext cx="11502316" cy="1015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𝑤</m:t>
                          </m:r>
                        </m:e>
                        <m:sub>
                          <m:r>
                            <a:rPr lang="en-US" sz="6600" b="0" i="1" smtClean="0">
                              <a:solidFill>
                                <a:schemeClr val="bg1"/>
                              </a:solidFill>
                              <a:latin typeface="Cambria Math" panose="02040503050406030204" pitchFamily="18" charset="0"/>
                            </a:rPr>
                            <m:t>𝐴𝑇𝑂</m:t>
                          </m:r>
                        </m:sub>
                      </m:sSub>
                      <m:r>
                        <a:rPr lang="en-US" sz="6600" b="0" i="1" smtClean="0">
                          <a:solidFill>
                            <a:schemeClr val="bg1"/>
                          </a:solidFill>
                          <a:latin typeface="Cambria Math" panose="02040503050406030204" pitchFamily="18" charset="0"/>
                        </a:rPr>
                        <m:t>=</m:t>
                      </m:r>
                      <m:d>
                        <m:dPr>
                          <m:ctrlPr>
                            <a:rPr lang="en-US" sz="6600" b="0" i="1" smtClean="0">
                              <a:solidFill>
                                <a:schemeClr val="bg1"/>
                              </a:solidFill>
                              <a:latin typeface="Cambria Math" panose="02040503050406030204" pitchFamily="18" charset="0"/>
                            </a:rPr>
                          </m:ctrlPr>
                        </m:dPr>
                        <m:e>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𝑒</m:t>
                              </m:r>
                            </m:e>
                            <m:sub>
                              <m:r>
                                <a:rPr lang="en-US" sz="6600" b="0" i="1" smtClean="0">
                                  <a:solidFill>
                                    <a:schemeClr val="bg1"/>
                                  </a:solidFill>
                                  <a:latin typeface="Cambria Math" panose="02040503050406030204" pitchFamily="18" charset="0"/>
                                </a:rPr>
                                <m:t>𝑖</m:t>
                              </m:r>
                            </m:sub>
                          </m:sSub>
                        </m:e>
                      </m:d>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 </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𝑒</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m:t>
                      </m:r>
                    </m:oMath>
                  </m:oMathPara>
                </a14:m>
                <a:endParaRPr lang="en-US" sz="6600" dirty="0"/>
              </a:p>
            </p:txBody>
          </p:sp>
        </mc:Choice>
        <mc:Fallback xmlns="">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382942" y="2883068"/>
                <a:ext cx="11502316" cy="1015663"/>
              </a:xfrm>
              <a:prstGeom prst="rect">
                <a:avLst/>
              </a:prstGeom>
              <a:blipFill>
                <a:blip r:embed="rId3"/>
                <a:stretch>
                  <a:fillRect l="-441" t="-7407" r="-2095" b="-3580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8A69EC02-65FA-8642-A01F-0D7C458EF454}"/>
              </a:ext>
            </a:extLst>
          </p:cNvPr>
          <p:cNvSpPr txBox="1"/>
          <p:nvPr/>
        </p:nvSpPr>
        <p:spPr>
          <a:xfrm>
            <a:off x="2941007" y="5669785"/>
            <a:ext cx="6386186" cy="523220"/>
          </a:xfrm>
          <a:prstGeom prst="rect">
            <a:avLst/>
          </a:prstGeom>
          <a:noFill/>
        </p:spPr>
        <p:txBody>
          <a:bodyPr wrap="square" rtlCol="0">
            <a:spAutoFit/>
          </a:bodyPr>
          <a:lstStyle/>
          <a:p>
            <a:pPr algn="ctr"/>
            <a:r>
              <a:rPr lang="en-US" sz="2800" spc="300" dirty="0">
                <a:solidFill>
                  <a:schemeClr val="accent1"/>
                </a:solidFill>
                <a:latin typeface="Franklin Gothic Medium" panose="020B0603020102020204" pitchFamily="34" charset="0"/>
              </a:rPr>
              <a:t>Li et al (2016)</a:t>
            </a:r>
          </a:p>
        </p:txBody>
      </p:sp>
    </p:spTree>
    <p:extLst>
      <p:ext uri="{BB962C8B-B14F-4D97-AF65-F5344CB8AC3E}">
        <p14:creationId xmlns:p14="http://schemas.microsoft.com/office/powerpoint/2010/main" val="3334037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B81A09EE-B99C-BC44-8EF8-8FDEAB18C85F}"/>
              </a:ext>
            </a:extLst>
          </p:cNvPr>
          <p:cNvCxnSpPr/>
          <p:nvPr/>
        </p:nvCxnSpPr>
        <p:spPr>
          <a:xfrm>
            <a:off x="960521" y="3390900"/>
            <a:ext cx="10347158"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7F4D5F97-9E8F-7F42-93DD-1F4428880659}"/>
              </a:ext>
            </a:extLst>
          </p:cNvPr>
          <p:cNvSpPr/>
          <p:nvPr/>
        </p:nvSpPr>
        <p:spPr>
          <a:xfrm>
            <a:off x="1556084" y="3096127"/>
            <a:ext cx="593558" cy="593558"/>
          </a:xfrm>
          <a:prstGeom prst="ellipse">
            <a:avLst/>
          </a:prstGeom>
          <a:solidFill>
            <a:schemeClr val="tx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3F5F7BC-0255-5F4B-8AEF-92D641161725}"/>
              </a:ext>
            </a:extLst>
          </p:cNvPr>
          <p:cNvSpPr/>
          <p:nvPr/>
        </p:nvSpPr>
        <p:spPr>
          <a:xfrm>
            <a:off x="5838323" y="3096127"/>
            <a:ext cx="593558" cy="593558"/>
          </a:xfrm>
          <a:prstGeom prst="ellipse">
            <a:avLst/>
          </a:prstGeom>
          <a:solidFill>
            <a:schemeClr val="tx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ADFD919-27F1-4D4B-9069-013067B6F7EC}"/>
              </a:ext>
            </a:extLst>
          </p:cNvPr>
          <p:cNvSpPr/>
          <p:nvPr/>
        </p:nvSpPr>
        <p:spPr>
          <a:xfrm>
            <a:off x="10120562" y="3096127"/>
            <a:ext cx="593558" cy="593558"/>
          </a:xfrm>
          <a:prstGeom prst="ellipse">
            <a:avLst/>
          </a:prstGeom>
          <a:solidFill>
            <a:schemeClr val="tx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2E1C420-728F-E247-BE7A-86698842E554}"/>
              </a:ext>
            </a:extLst>
          </p:cNvPr>
          <p:cNvCxnSpPr>
            <a:stCxn id="6" idx="0"/>
          </p:cNvCxnSpPr>
          <p:nvPr/>
        </p:nvCxnSpPr>
        <p:spPr>
          <a:xfrm flipV="1">
            <a:off x="1852863" y="2566737"/>
            <a:ext cx="0" cy="52939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9A43520-39B9-D54F-95E3-7A21B2BEA842}"/>
              </a:ext>
            </a:extLst>
          </p:cNvPr>
          <p:cNvCxnSpPr/>
          <p:nvPr/>
        </p:nvCxnSpPr>
        <p:spPr>
          <a:xfrm flipV="1">
            <a:off x="6134100" y="3689685"/>
            <a:ext cx="0" cy="52939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CF39D8-1056-8B45-B239-FA18E730D8DE}"/>
              </a:ext>
            </a:extLst>
          </p:cNvPr>
          <p:cNvCxnSpPr/>
          <p:nvPr/>
        </p:nvCxnSpPr>
        <p:spPr>
          <a:xfrm flipV="1">
            <a:off x="10449425" y="2566737"/>
            <a:ext cx="0" cy="52939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4D1690F-E10A-3742-B62C-05183B262E4D}"/>
              </a:ext>
            </a:extLst>
          </p:cNvPr>
          <p:cNvSpPr txBox="1"/>
          <p:nvPr/>
        </p:nvSpPr>
        <p:spPr>
          <a:xfrm>
            <a:off x="1556084" y="1245001"/>
            <a:ext cx="4177964" cy="1200329"/>
          </a:xfrm>
          <a:prstGeom prst="rect">
            <a:avLst/>
          </a:prstGeom>
          <a:noFill/>
        </p:spPr>
        <p:txBody>
          <a:bodyPr wrap="square" rtlCol="0">
            <a:spAutoFit/>
          </a:bodyPr>
          <a:lstStyle/>
          <a:p>
            <a:r>
              <a:rPr lang="en-US" sz="3600" dirty="0">
                <a:solidFill>
                  <a:schemeClr val="bg1"/>
                </a:solidFill>
                <a:latin typeface="Franklin Gothic Medium" panose="020B0603020102020204" pitchFamily="34" charset="0"/>
              </a:rPr>
              <a:t>Is PS weighting inherently flawed?</a:t>
            </a:r>
          </a:p>
        </p:txBody>
      </p:sp>
      <p:sp>
        <p:nvSpPr>
          <p:cNvPr id="14" name="TextBox 13">
            <a:extLst>
              <a:ext uri="{FF2B5EF4-FFF2-40B4-BE49-F238E27FC236}">
                <a16:creationId xmlns:a16="http://schemas.microsoft.com/office/drawing/2014/main" id="{E7DCF1CF-4B90-3647-9EAE-DF26791D2549}"/>
              </a:ext>
            </a:extLst>
          </p:cNvPr>
          <p:cNvSpPr txBox="1"/>
          <p:nvPr/>
        </p:nvSpPr>
        <p:spPr>
          <a:xfrm>
            <a:off x="3826042" y="4219075"/>
            <a:ext cx="4692316" cy="1754326"/>
          </a:xfrm>
          <a:prstGeom prst="rect">
            <a:avLst/>
          </a:prstGeom>
          <a:noFill/>
        </p:spPr>
        <p:txBody>
          <a:bodyPr wrap="square" rtlCol="0">
            <a:spAutoFit/>
          </a:bodyPr>
          <a:lstStyle/>
          <a:p>
            <a:r>
              <a:rPr lang="en-US" sz="3600" dirty="0">
                <a:solidFill>
                  <a:schemeClr val="bg1"/>
                </a:solidFill>
                <a:latin typeface="Franklin Gothic Medium" panose="020B0603020102020204" pitchFamily="34" charset="0"/>
              </a:rPr>
              <a:t>Can I do doubly robust estimation with these better weights?</a:t>
            </a:r>
          </a:p>
        </p:txBody>
      </p:sp>
      <p:sp>
        <p:nvSpPr>
          <p:cNvPr id="16" name="TextBox 15">
            <a:extLst>
              <a:ext uri="{FF2B5EF4-FFF2-40B4-BE49-F238E27FC236}">
                <a16:creationId xmlns:a16="http://schemas.microsoft.com/office/drawing/2014/main" id="{EE70F4D6-B5FD-8943-8A87-A0D4B05CC813}"/>
              </a:ext>
            </a:extLst>
          </p:cNvPr>
          <p:cNvSpPr txBox="1"/>
          <p:nvPr/>
        </p:nvSpPr>
        <p:spPr>
          <a:xfrm>
            <a:off x="7940842" y="1219021"/>
            <a:ext cx="3952373" cy="1200329"/>
          </a:xfrm>
          <a:prstGeom prst="rect">
            <a:avLst/>
          </a:prstGeom>
          <a:noFill/>
        </p:spPr>
        <p:txBody>
          <a:bodyPr wrap="square" rtlCol="0">
            <a:spAutoFit/>
          </a:bodyPr>
          <a:lstStyle/>
          <a:p>
            <a:r>
              <a:rPr lang="en-US" sz="3600" dirty="0">
                <a:solidFill>
                  <a:schemeClr val="bg1"/>
                </a:solidFill>
                <a:latin typeface="Franklin Gothic Medium" panose="020B0603020102020204" pitchFamily="34" charset="0"/>
              </a:rPr>
              <a:t>What if I’ve missed something?</a:t>
            </a:r>
          </a:p>
        </p:txBody>
      </p:sp>
      <p:cxnSp>
        <p:nvCxnSpPr>
          <p:cNvPr id="18" name="Straight Connector 17">
            <a:extLst>
              <a:ext uri="{FF2B5EF4-FFF2-40B4-BE49-F238E27FC236}">
                <a16:creationId xmlns:a16="http://schemas.microsoft.com/office/drawing/2014/main" id="{C0017D50-EF0C-1B4B-9866-3E9B47786C6C}"/>
              </a:ext>
            </a:extLst>
          </p:cNvPr>
          <p:cNvCxnSpPr/>
          <p:nvPr/>
        </p:nvCxnSpPr>
        <p:spPr>
          <a:xfrm>
            <a:off x="1660359" y="2419350"/>
            <a:ext cx="2622884"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209C21E-AAFE-CC4A-80A0-43533BE25C0C}"/>
              </a:ext>
            </a:extLst>
          </p:cNvPr>
          <p:cNvCxnSpPr/>
          <p:nvPr/>
        </p:nvCxnSpPr>
        <p:spPr>
          <a:xfrm>
            <a:off x="8059152" y="2419350"/>
            <a:ext cx="2622884"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F2BF65B-39A7-5344-9595-770491840298}"/>
              </a:ext>
            </a:extLst>
          </p:cNvPr>
          <p:cNvCxnSpPr>
            <a:cxnSpLocks/>
          </p:cNvCxnSpPr>
          <p:nvPr/>
        </p:nvCxnSpPr>
        <p:spPr>
          <a:xfrm>
            <a:off x="3890210" y="4320340"/>
            <a:ext cx="4168942"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0457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E12862-AF30-FC4C-8399-D699878938E2}"/>
              </a:ext>
            </a:extLst>
          </p:cNvPr>
          <p:cNvPicPr>
            <a:picLocks noChangeAspect="1"/>
          </p:cNvPicPr>
          <p:nvPr/>
        </p:nvPicPr>
        <p:blipFill>
          <a:blip r:embed="rId3"/>
          <a:stretch>
            <a:fillRect/>
          </a:stretch>
        </p:blipFill>
        <p:spPr>
          <a:xfrm>
            <a:off x="896112" y="118872"/>
            <a:ext cx="10406501" cy="6099048"/>
          </a:xfrm>
          <a:prstGeom prst="rect">
            <a:avLst/>
          </a:prstGeom>
        </p:spPr>
      </p:pic>
      <p:sp>
        <p:nvSpPr>
          <p:cNvPr id="5" name="Rectangle 4">
            <a:extLst>
              <a:ext uri="{FF2B5EF4-FFF2-40B4-BE49-F238E27FC236}">
                <a16:creationId xmlns:a16="http://schemas.microsoft.com/office/drawing/2014/main" id="{57897449-B4D7-B841-B687-22E1B28447C6}"/>
              </a:ext>
            </a:extLst>
          </p:cNvPr>
          <p:cNvSpPr/>
          <p:nvPr/>
        </p:nvSpPr>
        <p:spPr>
          <a:xfrm>
            <a:off x="66492" y="124480"/>
            <a:ext cx="705853" cy="33406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AABBEF9-CBC5-2247-80BE-71C22FA87A9D}"/>
              </a:ext>
            </a:extLst>
          </p:cNvPr>
          <p:cNvSpPr/>
          <p:nvPr/>
        </p:nvSpPr>
        <p:spPr>
          <a:xfrm>
            <a:off x="64247" y="3593432"/>
            <a:ext cx="705853" cy="18448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6195A9D-647E-C340-8317-E9639AB192DB}"/>
              </a:ext>
            </a:extLst>
          </p:cNvPr>
          <p:cNvSpPr txBox="1"/>
          <p:nvPr/>
        </p:nvSpPr>
        <p:spPr>
          <a:xfrm rot="16200000">
            <a:off x="-1349944" y="1468817"/>
            <a:ext cx="334622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treatment</a:t>
            </a:r>
          </a:p>
        </p:txBody>
      </p:sp>
      <p:sp>
        <p:nvSpPr>
          <p:cNvPr id="8" name="TextBox 7">
            <a:extLst>
              <a:ext uri="{FF2B5EF4-FFF2-40B4-BE49-F238E27FC236}">
                <a16:creationId xmlns:a16="http://schemas.microsoft.com/office/drawing/2014/main" id="{57321085-D6DB-F045-8907-BE66874B70CA}"/>
              </a:ext>
            </a:extLst>
          </p:cNvPr>
          <p:cNvSpPr txBox="1"/>
          <p:nvPr/>
        </p:nvSpPr>
        <p:spPr>
          <a:xfrm rot="16200000">
            <a:off x="-599254" y="4192686"/>
            <a:ext cx="184484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spTree>
    <p:extLst>
      <p:ext uri="{BB962C8B-B14F-4D97-AF65-F5344CB8AC3E}">
        <p14:creationId xmlns:p14="http://schemas.microsoft.com/office/powerpoint/2010/main" val="9263549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C080375-7C7C-8744-9A4E-E0FC63E379A1}"/>
              </a:ext>
            </a:extLst>
          </p:cNvPr>
          <p:cNvSpPr txBox="1"/>
          <p:nvPr/>
        </p:nvSpPr>
        <p:spPr>
          <a:xfrm>
            <a:off x="2231388" y="0"/>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ATE</a:t>
            </a:r>
          </a:p>
        </p:txBody>
      </p:sp>
      <p:sp>
        <p:nvSpPr>
          <p:cNvPr id="13" name="TextBox 12">
            <a:extLst>
              <a:ext uri="{FF2B5EF4-FFF2-40B4-BE49-F238E27FC236}">
                <a16:creationId xmlns:a16="http://schemas.microsoft.com/office/drawing/2014/main" id="{189C057A-A14C-5944-8934-96CD1F4A7BFD}"/>
              </a:ext>
            </a:extLst>
          </p:cNvPr>
          <p:cNvSpPr txBox="1"/>
          <p:nvPr/>
        </p:nvSpPr>
        <p:spPr>
          <a:xfrm>
            <a:off x="647700" y="5996226"/>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ATM</a:t>
            </a:r>
          </a:p>
        </p:txBody>
      </p:sp>
      <p:sp>
        <p:nvSpPr>
          <p:cNvPr id="14" name="TextBox 13">
            <a:extLst>
              <a:ext uri="{FF2B5EF4-FFF2-40B4-BE49-F238E27FC236}">
                <a16:creationId xmlns:a16="http://schemas.microsoft.com/office/drawing/2014/main" id="{AFE66B55-8493-8A46-9837-062D546E4C92}"/>
              </a:ext>
            </a:extLst>
          </p:cNvPr>
          <p:cNvSpPr txBox="1"/>
          <p:nvPr/>
        </p:nvSpPr>
        <p:spPr>
          <a:xfrm>
            <a:off x="10394938" y="5991726"/>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AT0</a:t>
            </a:r>
          </a:p>
        </p:txBody>
      </p:sp>
      <p:pic>
        <p:nvPicPr>
          <p:cNvPr id="15" name="Picture 14">
            <a:extLst>
              <a:ext uri="{FF2B5EF4-FFF2-40B4-BE49-F238E27FC236}">
                <a16:creationId xmlns:a16="http://schemas.microsoft.com/office/drawing/2014/main" id="{695F2914-B60F-9348-B7E1-359C1B90E2D6}"/>
              </a:ext>
            </a:extLst>
          </p:cNvPr>
          <p:cNvPicPr>
            <a:picLocks noChangeAspect="1"/>
          </p:cNvPicPr>
          <p:nvPr/>
        </p:nvPicPr>
        <p:blipFill>
          <a:blip r:embed="rId2"/>
          <a:stretch>
            <a:fillRect/>
          </a:stretch>
        </p:blipFill>
        <p:spPr>
          <a:xfrm>
            <a:off x="3550158" y="96252"/>
            <a:ext cx="5117440" cy="2999232"/>
          </a:xfrm>
          <a:prstGeom prst="rect">
            <a:avLst/>
          </a:prstGeom>
        </p:spPr>
      </p:pic>
      <p:pic>
        <p:nvPicPr>
          <p:cNvPr id="18" name="Picture 17">
            <a:extLst>
              <a:ext uri="{FF2B5EF4-FFF2-40B4-BE49-F238E27FC236}">
                <a16:creationId xmlns:a16="http://schemas.microsoft.com/office/drawing/2014/main" id="{C963E2CD-82AC-6E41-A4FD-60B4A736A44B}"/>
              </a:ext>
            </a:extLst>
          </p:cNvPr>
          <p:cNvPicPr>
            <a:picLocks noChangeAspect="1"/>
          </p:cNvPicPr>
          <p:nvPr/>
        </p:nvPicPr>
        <p:blipFill>
          <a:blip r:embed="rId3"/>
          <a:stretch>
            <a:fillRect/>
          </a:stretch>
        </p:blipFill>
        <p:spPr>
          <a:xfrm>
            <a:off x="737660" y="3173174"/>
            <a:ext cx="5117440" cy="2999232"/>
          </a:xfrm>
          <a:prstGeom prst="rect">
            <a:avLst/>
          </a:prstGeom>
        </p:spPr>
      </p:pic>
      <p:pic>
        <p:nvPicPr>
          <p:cNvPr id="19" name="Picture 18">
            <a:extLst>
              <a:ext uri="{FF2B5EF4-FFF2-40B4-BE49-F238E27FC236}">
                <a16:creationId xmlns:a16="http://schemas.microsoft.com/office/drawing/2014/main" id="{CBB423F3-227E-7346-88F4-DE1A095208B0}"/>
              </a:ext>
            </a:extLst>
          </p:cNvPr>
          <p:cNvPicPr>
            <a:picLocks noChangeAspect="1"/>
          </p:cNvPicPr>
          <p:nvPr/>
        </p:nvPicPr>
        <p:blipFill>
          <a:blip r:embed="rId4"/>
          <a:stretch>
            <a:fillRect/>
          </a:stretch>
        </p:blipFill>
        <p:spPr>
          <a:xfrm>
            <a:off x="6432701" y="3173174"/>
            <a:ext cx="5117440" cy="2999232"/>
          </a:xfrm>
          <a:prstGeom prst="rect">
            <a:avLst/>
          </a:prstGeom>
        </p:spPr>
      </p:pic>
    </p:spTree>
    <p:extLst>
      <p:ext uri="{BB962C8B-B14F-4D97-AF65-F5344CB8AC3E}">
        <p14:creationId xmlns:p14="http://schemas.microsoft.com/office/powerpoint/2010/main" val="24648977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C080375-7C7C-8744-9A4E-E0FC63E379A1}"/>
              </a:ext>
            </a:extLst>
          </p:cNvPr>
          <p:cNvSpPr txBox="1"/>
          <p:nvPr/>
        </p:nvSpPr>
        <p:spPr>
          <a:xfrm>
            <a:off x="2231388" y="0"/>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ATE</a:t>
            </a:r>
          </a:p>
        </p:txBody>
      </p:sp>
      <p:sp>
        <p:nvSpPr>
          <p:cNvPr id="13" name="TextBox 12">
            <a:extLst>
              <a:ext uri="{FF2B5EF4-FFF2-40B4-BE49-F238E27FC236}">
                <a16:creationId xmlns:a16="http://schemas.microsoft.com/office/drawing/2014/main" id="{189C057A-A14C-5944-8934-96CD1F4A7BFD}"/>
              </a:ext>
            </a:extLst>
          </p:cNvPr>
          <p:cNvSpPr txBox="1"/>
          <p:nvPr/>
        </p:nvSpPr>
        <p:spPr>
          <a:xfrm>
            <a:off x="647700" y="5996226"/>
            <a:ext cx="1797061" cy="861774"/>
          </a:xfrm>
          <a:prstGeom prst="rect">
            <a:avLst/>
          </a:prstGeom>
          <a:noFill/>
        </p:spPr>
        <p:txBody>
          <a:bodyPr wrap="square" rtlCol="0">
            <a:spAutoFit/>
          </a:bodyPr>
          <a:lstStyle/>
          <a:p>
            <a:r>
              <a:rPr lang="en-US" sz="5000" b="1" dirty="0">
                <a:solidFill>
                  <a:schemeClr val="accent1">
                    <a:lumMod val="50000"/>
                  </a:schemeClr>
                </a:solidFill>
                <a:latin typeface="Franklin Gothic Heavy" panose="020B0603020102020204" pitchFamily="34" charset="0"/>
              </a:rPr>
              <a:t>ATM</a:t>
            </a:r>
          </a:p>
        </p:txBody>
      </p:sp>
      <p:sp>
        <p:nvSpPr>
          <p:cNvPr id="14" name="TextBox 13">
            <a:extLst>
              <a:ext uri="{FF2B5EF4-FFF2-40B4-BE49-F238E27FC236}">
                <a16:creationId xmlns:a16="http://schemas.microsoft.com/office/drawing/2014/main" id="{AFE66B55-8493-8A46-9837-062D546E4C92}"/>
              </a:ext>
            </a:extLst>
          </p:cNvPr>
          <p:cNvSpPr txBox="1"/>
          <p:nvPr/>
        </p:nvSpPr>
        <p:spPr>
          <a:xfrm>
            <a:off x="10394938" y="5991726"/>
            <a:ext cx="1797061" cy="861774"/>
          </a:xfrm>
          <a:prstGeom prst="rect">
            <a:avLst/>
          </a:prstGeom>
          <a:noFill/>
        </p:spPr>
        <p:txBody>
          <a:bodyPr wrap="square" rtlCol="0">
            <a:spAutoFit/>
          </a:bodyPr>
          <a:lstStyle/>
          <a:p>
            <a:r>
              <a:rPr lang="en-US" sz="5000" b="1" dirty="0">
                <a:solidFill>
                  <a:schemeClr val="accent1">
                    <a:lumMod val="50000"/>
                  </a:schemeClr>
                </a:solidFill>
                <a:latin typeface="Franklin Gothic Heavy" panose="020B0603020102020204" pitchFamily="34" charset="0"/>
              </a:rPr>
              <a:t>AT0</a:t>
            </a:r>
          </a:p>
        </p:txBody>
      </p:sp>
      <p:pic>
        <p:nvPicPr>
          <p:cNvPr id="15" name="Picture 14">
            <a:extLst>
              <a:ext uri="{FF2B5EF4-FFF2-40B4-BE49-F238E27FC236}">
                <a16:creationId xmlns:a16="http://schemas.microsoft.com/office/drawing/2014/main" id="{695F2914-B60F-9348-B7E1-359C1B90E2D6}"/>
              </a:ext>
            </a:extLst>
          </p:cNvPr>
          <p:cNvPicPr>
            <a:picLocks noChangeAspect="1"/>
          </p:cNvPicPr>
          <p:nvPr/>
        </p:nvPicPr>
        <p:blipFill>
          <a:blip r:embed="rId2"/>
          <a:stretch>
            <a:fillRect/>
          </a:stretch>
        </p:blipFill>
        <p:spPr>
          <a:xfrm>
            <a:off x="3550158" y="96252"/>
            <a:ext cx="5117440" cy="2999232"/>
          </a:xfrm>
          <a:prstGeom prst="rect">
            <a:avLst/>
          </a:prstGeom>
        </p:spPr>
      </p:pic>
      <p:pic>
        <p:nvPicPr>
          <p:cNvPr id="18" name="Picture 17">
            <a:extLst>
              <a:ext uri="{FF2B5EF4-FFF2-40B4-BE49-F238E27FC236}">
                <a16:creationId xmlns:a16="http://schemas.microsoft.com/office/drawing/2014/main" id="{C963E2CD-82AC-6E41-A4FD-60B4A736A44B}"/>
              </a:ext>
            </a:extLst>
          </p:cNvPr>
          <p:cNvPicPr>
            <a:picLocks noChangeAspect="1"/>
          </p:cNvPicPr>
          <p:nvPr/>
        </p:nvPicPr>
        <p:blipFill>
          <a:blip r:embed="rId3">
            <a:duotone>
              <a:prstClr val="black"/>
              <a:schemeClr val="tx2">
                <a:tint val="45000"/>
                <a:satMod val="400000"/>
              </a:schemeClr>
            </a:duotone>
          </a:blip>
          <a:stretch>
            <a:fillRect/>
          </a:stretch>
        </p:blipFill>
        <p:spPr>
          <a:xfrm>
            <a:off x="737660" y="3173174"/>
            <a:ext cx="5117440" cy="2999232"/>
          </a:xfrm>
          <a:prstGeom prst="rect">
            <a:avLst/>
          </a:prstGeom>
        </p:spPr>
      </p:pic>
      <p:pic>
        <p:nvPicPr>
          <p:cNvPr id="19" name="Picture 18">
            <a:extLst>
              <a:ext uri="{FF2B5EF4-FFF2-40B4-BE49-F238E27FC236}">
                <a16:creationId xmlns:a16="http://schemas.microsoft.com/office/drawing/2014/main" id="{CBB423F3-227E-7346-88F4-DE1A095208B0}"/>
              </a:ext>
            </a:extLst>
          </p:cNvPr>
          <p:cNvPicPr>
            <a:picLocks noChangeAspect="1"/>
          </p:cNvPicPr>
          <p:nvPr/>
        </p:nvPicPr>
        <p:blipFill>
          <a:blip r:embed="rId4">
            <a:duotone>
              <a:prstClr val="black"/>
              <a:schemeClr val="tx2">
                <a:tint val="45000"/>
                <a:satMod val="400000"/>
              </a:schemeClr>
            </a:duotone>
          </a:blip>
          <a:stretch>
            <a:fillRect/>
          </a:stretch>
        </p:blipFill>
        <p:spPr>
          <a:xfrm>
            <a:off x="6432701" y="3173174"/>
            <a:ext cx="5117440" cy="2999232"/>
          </a:xfrm>
          <a:prstGeom prst="rect">
            <a:avLst/>
          </a:prstGeom>
        </p:spPr>
      </p:pic>
    </p:spTree>
    <p:extLst>
      <p:ext uri="{BB962C8B-B14F-4D97-AF65-F5344CB8AC3E}">
        <p14:creationId xmlns:p14="http://schemas.microsoft.com/office/powerpoint/2010/main" val="11136222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C080375-7C7C-8744-9A4E-E0FC63E379A1}"/>
              </a:ext>
            </a:extLst>
          </p:cNvPr>
          <p:cNvSpPr txBox="1"/>
          <p:nvPr/>
        </p:nvSpPr>
        <p:spPr>
          <a:xfrm>
            <a:off x="2231388" y="0"/>
            <a:ext cx="1797061" cy="861774"/>
          </a:xfrm>
          <a:prstGeom prst="rect">
            <a:avLst/>
          </a:prstGeom>
          <a:noFill/>
        </p:spPr>
        <p:txBody>
          <a:bodyPr wrap="square" rtlCol="0">
            <a:spAutoFit/>
          </a:bodyPr>
          <a:lstStyle/>
          <a:p>
            <a:r>
              <a:rPr lang="en-US" sz="5000" b="1" dirty="0">
                <a:solidFill>
                  <a:schemeClr val="accent1">
                    <a:lumMod val="50000"/>
                  </a:schemeClr>
                </a:solidFill>
                <a:latin typeface="Franklin Gothic Heavy" panose="020B0603020102020204" pitchFamily="34" charset="0"/>
              </a:rPr>
              <a:t>ATE</a:t>
            </a:r>
          </a:p>
        </p:txBody>
      </p:sp>
      <p:sp>
        <p:nvSpPr>
          <p:cNvPr id="13" name="TextBox 12">
            <a:extLst>
              <a:ext uri="{FF2B5EF4-FFF2-40B4-BE49-F238E27FC236}">
                <a16:creationId xmlns:a16="http://schemas.microsoft.com/office/drawing/2014/main" id="{189C057A-A14C-5944-8934-96CD1F4A7BFD}"/>
              </a:ext>
            </a:extLst>
          </p:cNvPr>
          <p:cNvSpPr txBox="1"/>
          <p:nvPr/>
        </p:nvSpPr>
        <p:spPr>
          <a:xfrm>
            <a:off x="647700" y="5996226"/>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ATM</a:t>
            </a:r>
          </a:p>
        </p:txBody>
      </p:sp>
      <p:sp>
        <p:nvSpPr>
          <p:cNvPr id="14" name="TextBox 13">
            <a:extLst>
              <a:ext uri="{FF2B5EF4-FFF2-40B4-BE49-F238E27FC236}">
                <a16:creationId xmlns:a16="http://schemas.microsoft.com/office/drawing/2014/main" id="{AFE66B55-8493-8A46-9837-062D546E4C92}"/>
              </a:ext>
            </a:extLst>
          </p:cNvPr>
          <p:cNvSpPr txBox="1"/>
          <p:nvPr/>
        </p:nvSpPr>
        <p:spPr>
          <a:xfrm>
            <a:off x="10394938" y="5991726"/>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AT0</a:t>
            </a:r>
          </a:p>
        </p:txBody>
      </p:sp>
      <p:pic>
        <p:nvPicPr>
          <p:cNvPr id="15" name="Picture 14">
            <a:extLst>
              <a:ext uri="{FF2B5EF4-FFF2-40B4-BE49-F238E27FC236}">
                <a16:creationId xmlns:a16="http://schemas.microsoft.com/office/drawing/2014/main" id="{695F2914-B60F-9348-B7E1-359C1B90E2D6}"/>
              </a:ext>
            </a:extLst>
          </p:cNvPr>
          <p:cNvPicPr>
            <a:picLocks noChangeAspect="1"/>
          </p:cNvPicPr>
          <p:nvPr/>
        </p:nvPicPr>
        <p:blipFill>
          <a:blip r:embed="rId2">
            <a:duotone>
              <a:prstClr val="black"/>
              <a:schemeClr val="tx2">
                <a:tint val="45000"/>
                <a:satMod val="400000"/>
              </a:schemeClr>
            </a:duotone>
          </a:blip>
          <a:stretch>
            <a:fillRect/>
          </a:stretch>
        </p:blipFill>
        <p:spPr>
          <a:xfrm>
            <a:off x="3550158" y="96252"/>
            <a:ext cx="5117440" cy="2999232"/>
          </a:xfrm>
          <a:prstGeom prst="rect">
            <a:avLst/>
          </a:prstGeom>
        </p:spPr>
      </p:pic>
      <p:pic>
        <p:nvPicPr>
          <p:cNvPr id="18" name="Picture 17">
            <a:extLst>
              <a:ext uri="{FF2B5EF4-FFF2-40B4-BE49-F238E27FC236}">
                <a16:creationId xmlns:a16="http://schemas.microsoft.com/office/drawing/2014/main" id="{C963E2CD-82AC-6E41-A4FD-60B4A736A44B}"/>
              </a:ext>
            </a:extLst>
          </p:cNvPr>
          <p:cNvPicPr>
            <a:picLocks noChangeAspect="1"/>
          </p:cNvPicPr>
          <p:nvPr/>
        </p:nvPicPr>
        <p:blipFill>
          <a:blip r:embed="rId3"/>
          <a:stretch>
            <a:fillRect/>
          </a:stretch>
        </p:blipFill>
        <p:spPr>
          <a:xfrm>
            <a:off x="737660" y="3173174"/>
            <a:ext cx="5117440" cy="2999232"/>
          </a:xfrm>
          <a:prstGeom prst="rect">
            <a:avLst/>
          </a:prstGeom>
        </p:spPr>
      </p:pic>
      <p:pic>
        <p:nvPicPr>
          <p:cNvPr id="19" name="Picture 18">
            <a:extLst>
              <a:ext uri="{FF2B5EF4-FFF2-40B4-BE49-F238E27FC236}">
                <a16:creationId xmlns:a16="http://schemas.microsoft.com/office/drawing/2014/main" id="{CBB423F3-227E-7346-88F4-DE1A095208B0}"/>
              </a:ext>
            </a:extLst>
          </p:cNvPr>
          <p:cNvPicPr>
            <a:picLocks noChangeAspect="1"/>
          </p:cNvPicPr>
          <p:nvPr/>
        </p:nvPicPr>
        <p:blipFill>
          <a:blip r:embed="rId4"/>
          <a:stretch>
            <a:fillRect/>
          </a:stretch>
        </p:blipFill>
        <p:spPr>
          <a:xfrm>
            <a:off x="6432701" y="3173174"/>
            <a:ext cx="5117440" cy="2999232"/>
          </a:xfrm>
          <a:prstGeom prst="rect">
            <a:avLst/>
          </a:prstGeom>
        </p:spPr>
      </p:pic>
    </p:spTree>
    <p:extLst>
      <p:ext uri="{BB962C8B-B14F-4D97-AF65-F5344CB8AC3E}">
        <p14:creationId xmlns:p14="http://schemas.microsoft.com/office/powerpoint/2010/main" val="23189577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7BBAD-FCC7-B743-84DC-15FEA7838C7E}"/>
              </a:ext>
            </a:extLst>
          </p:cNvPr>
          <p:cNvSpPr>
            <a:spLocks noGrp="1"/>
          </p:cNvSpPr>
          <p:nvPr>
            <p:ph type="title"/>
          </p:nvPr>
        </p:nvSpPr>
        <p:spPr/>
        <p:txBody>
          <a:bodyPr/>
          <a:lstStyle/>
          <a:p>
            <a:r>
              <a:rPr lang="en-US" dirty="0"/>
              <a:t>Freedman </a:t>
            </a:r>
            <a:r>
              <a:rPr lang="en-US" sz="6600" b="0" dirty="0">
                <a:solidFill>
                  <a:schemeClr val="accent1"/>
                </a:solidFill>
              </a:rPr>
              <a:t>&amp;</a:t>
            </a:r>
            <a:r>
              <a:rPr lang="en-US" dirty="0"/>
              <a:t> </a:t>
            </a:r>
            <a:r>
              <a:rPr lang="en-US" dirty="0" err="1"/>
              <a:t>Berk</a:t>
            </a:r>
            <a:r>
              <a:rPr lang="en-US" dirty="0"/>
              <a:t> </a:t>
            </a:r>
            <a:br>
              <a:rPr lang="en-US" dirty="0"/>
            </a:br>
            <a:r>
              <a:rPr lang="en-US" sz="9600" dirty="0"/>
              <a:t>Simulation</a:t>
            </a:r>
            <a:endParaRPr lang="en-US" dirty="0"/>
          </a:p>
        </p:txBody>
      </p:sp>
    </p:spTree>
    <p:extLst>
      <p:ext uri="{BB962C8B-B14F-4D97-AF65-F5344CB8AC3E}">
        <p14:creationId xmlns:p14="http://schemas.microsoft.com/office/powerpoint/2010/main" val="28857031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1525" y="3325750"/>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54349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solidFill>
              <a:schemeClr val="accent1">
                <a:lumMod val="50000"/>
              </a:schemeClr>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solidFill>
              <a:schemeClr val="accent1">
                <a:lumMod val="50000"/>
              </a:schemeClr>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z</a:t>
              </a:r>
              <a:endParaRPr lang="en-US" dirty="0">
                <a:solidFill>
                  <a:schemeClr val="tx1">
                    <a:lumMod val="75000"/>
                    <a:lumOff val="25000"/>
                  </a:schemeClr>
                </a:solidFill>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2</a:t>
                </a:r>
              </a:p>
            </p:txBody>
          </p:sp>
        </p:grpSp>
      </p:grpSp>
      <p:cxnSp>
        <p:nvCxnSpPr>
          <p:cNvPr id="8" name="Straight Arrow Connector 7">
            <a:extLst>
              <a:ext uri="{FF2B5EF4-FFF2-40B4-BE49-F238E27FC236}">
                <a16:creationId xmlns:a16="http://schemas.microsoft.com/office/drawing/2014/main" id="{1B35ED36-A541-AD45-AC2E-B0EAF892549C}"/>
              </a:ext>
            </a:extLst>
          </p:cNvPr>
          <p:cNvCxnSpPr>
            <a:cxnSpLocks/>
          </p:cNvCxnSpPr>
          <p:nvPr/>
        </p:nvCxnSpPr>
        <p:spPr>
          <a:xfrm>
            <a:off x="9311525" y="3325750"/>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311" y="1573101"/>
            <a:ext cx="577516"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3011" y="2933388"/>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4518" y="3162479"/>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941" y="3186943"/>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0581" y="2933387"/>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028" y="3989271"/>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Tree>
    <p:extLst>
      <p:ext uri="{BB962C8B-B14F-4D97-AF65-F5344CB8AC3E}">
        <p14:creationId xmlns:p14="http://schemas.microsoft.com/office/powerpoint/2010/main" val="4057972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2</a:t>
                </a:r>
              </a:p>
            </p:txBody>
          </p:sp>
        </p:grpSp>
      </p:grp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311" y="1573101"/>
            <a:ext cx="577516"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3011" y="2933388"/>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4518" y="3162479"/>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941" y="3186943"/>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0581" y="2933387"/>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028" y="3989271"/>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904FC7C-A9F9-954F-A6C8-FBFF4C769D56}"/>
              </a:ext>
            </a:extLst>
          </p:cNvPr>
          <p:cNvCxnSpPr>
            <a:cxnSpLocks/>
          </p:cNvCxnSpPr>
          <p:nvPr/>
        </p:nvCxnSpPr>
        <p:spPr>
          <a:xfrm>
            <a:off x="9311525" y="3325750"/>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28366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311" y="1573101"/>
            <a:ext cx="577516"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3011" y="2933388"/>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4518" y="3162479"/>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941" y="3186943"/>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0581" y="2933387"/>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028" y="3989271"/>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cxnSp>
        <p:nvCxnSpPr>
          <p:cNvPr id="30" name="Straight Arrow Connector 29">
            <a:extLst>
              <a:ext uri="{FF2B5EF4-FFF2-40B4-BE49-F238E27FC236}">
                <a16:creationId xmlns:a16="http://schemas.microsoft.com/office/drawing/2014/main" id="{A90A515A-E7B6-F64E-972B-70ED8BCD906E}"/>
              </a:ext>
            </a:extLst>
          </p:cNvPr>
          <p:cNvCxnSpPr>
            <a:cxnSpLocks/>
          </p:cNvCxnSpPr>
          <p:nvPr/>
        </p:nvCxnSpPr>
        <p:spPr>
          <a:xfrm>
            <a:off x="9311525" y="3325750"/>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08880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311" y="1573101"/>
            <a:ext cx="577516"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3011" y="2933388"/>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4518" y="3162479"/>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941" y="3186943"/>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0581" y="2933387"/>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028" y="3989271"/>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cxnSp>
        <p:nvCxnSpPr>
          <p:cNvPr id="30" name="Straight Arrow Connector 29">
            <a:extLst>
              <a:ext uri="{FF2B5EF4-FFF2-40B4-BE49-F238E27FC236}">
                <a16:creationId xmlns:a16="http://schemas.microsoft.com/office/drawing/2014/main" id="{27F8402E-B699-1048-B49E-311EDD94E65C}"/>
              </a:ext>
            </a:extLst>
          </p:cNvPr>
          <p:cNvCxnSpPr>
            <a:cxnSpLocks/>
          </p:cNvCxnSpPr>
          <p:nvPr/>
        </p:nvCxnSpPr>
        <p:spPr>
          <a:xfrm>
            <a:off x="9311525" y="3325750"/>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0380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7F2D5-749A-3F48-BF42-0F3DD175F792}"/>
              </a:ext>
            </a:extLst>
          </p:cNvPr>
          <p:cNvSpPr>
            <a:spLocks noGrp="1"/>
          </p:cNvSpPr>
          <p:nvPr>
            <p:ph type="title"/>
          </p:nvPr>
        </p:nvSpPr>
        <p:spPr/>
        <p:txBody>
          <a:bodyPr/>
          <a:lstStyle/>
          <a:p>
            <a:r>
              <a:rPr lang="en-US" dirty="0"/>
              <a:t>Background</a:t>
            </a:r>
          </a:p>
        </p:txBody>
      </p:sp>
    </p:spTree>
    <p:extLst>
      <p:ext uri="{BB962C8B-B14F-4D97-AF65-F5344CB8AC3E}">
        <p14:creationId xmlns:p14="http://schemas.microsoft.com/office/powerpoint/2010/main" val="2568503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311" y="1573101"/>
            <a:ext cx="577516"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3011" y="2933388"/>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4518" y="3162479"/>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941" y="3186943"/>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0581" y="2933387"/>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028" y="3989271"/>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1525" y="3325750"/>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0649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3F8EE5-7052-8542-B82F-1BE6C2D1541F}"/>
              </a:ext>
            </a:extLst>
          </p:cNvPr>
          <p:cNvSpPr txBox="1"/>
          <p:nvPr/>
        </p:nvSpPr>
        <p:spPr>
          <a:xfrm>
            <a:off x="469907" y="285771"/>
            <a:ext cx="7062537" cy="861774"/>
          </a:xfrm>
          <a:prstGeom prst="rect">
            <a:avLst/>
          </a:prstGeom>
          <a:noFill/>
        </p:spPr>
        <p:txBody>
          <a:bodyPr wrap="square" rtlCol="0">
            <a:spAutoFit/>
          </a:bodyPr>
          <a:lstStyle/>
          <a:p>
            <a:r>
              <a:rPr lang="en-US" sz="5000" dirty="0">
                <a:solidFill>
                  <a:schemeClr val="bg1"/>
                </a:solidFill>
                <a:latin typeface="Franklin Gothic Medium" panose="020B0603020102020204" pitchFamily="34" charset="0"/>
              </a:rPr>
              <a:t>Propensity score model</a:t>
            </a:r>
          </a:p>
        </p:txBody>
      </p:sp>
    </p:spTree>
    <p:extLst>
      <p:ext uri="{BB962C8B-B14F-4D97-AF65-F5344CB8AC3E}">
        <p14:creationId xmlns:p14="http://schemas.microsoft.com/office/powerpoint/2010/main" val="2740081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lumMod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1525" y="3325750"/>
            <a:ext cx="890035" cy="701842"/>
          </a:xfrm>
          <a:prstGeom prst="straightConnector1">
            <a:avLst/>
          </a:prstGeom>
          <a:ln w="76200">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3F8EE5-7052-8542-B82F-1BE6C2D1541F}"/>
              </a:ext>
            </a:extLst>
          </p:cNvPr>
          <p:cNvSpPr txBox="1"/>
          <p:nvPr/>
        </p:nvSpPr>
        <p:spPr>
          <a:xfrm>
            <a:off x="469908" y="285771"/>
            <a:ext cx="5518484" cy="861774"/>
          </a:xfrm>
          <a:prstGeom prst="rect">
            <a:avLst/>
          </a:prstGeom>
          <a:noFill/>
        </p:spPr>
        <p:txBody>
          <a:bodyPr wrap="square" rtlCol="0">
            <a:spAutoFit/>
          </a:bodyPr>
          <a:lstStyle/>
          <a:p>
            <a:r>
              <a:rPr lang="en-US" sz="5000" dirty="0">
                <a:solidFill>
                  <a:schemeClr val="bg1"/>
                </a:solidFill>
                <a:latin typeface="Franklin Gothic Medium" panose="020B0603020102020204" pitchFamily="34" charset="0"/>
              </a:rPr>
              <a:t>Outcome model</a:t>
            </a:r>
          </a:p>
        </p:txBody>
      </p:sp>
    </p:spTree>
    <p:extLst>
      <p:ext uri="{BB962C8B-B14F-4D97-AF65-F5344CB8AC3E}">
        <p14:creationId xmlns:p14="http://schemas.microsoft.com/office/powerpoint/2010/main" val="42030595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570554-D274-B140-9B56-E8A3231825F8}"/>
              </a:ext>
            </a:extLst>
          </p:cNvPr>
          <p:cNvPicPr>
            <a:picLocks noChangeAspect="1"/>
          </p:cNvPicPr>
          <p:nvPr/>
        </p:nvPicPr>
        <p:blipFill>
          <a:blip r:embed="rId2"/>
          <a:stretch>
            <a:fillRect/>
          </a:stretch>
        </p:blipFill>
        <p:spPr>
          <a:xfrm>
            <a:off x="896112" y="118872"/>
            <a:ext cx="10406501" cy="6099048"/>
          </a:xfrm>
          <a:prstGeom prst="rect">
            <a:avLst/>
          </a:prstGeom>
        </p:spPr>
      </p:pic>
      <p:sp>
        <p:nvSpPr>
          <p:cNvPr id="5" name="Rectangle 4">
            <a:extLst>
              <a:ext uri="{FF2B5EF4-FFF2-40B4-BE49-F238E27FC236}">
                <a16:creationId xmlns:a16="http://schemas.microsoft.com/office/drawing/2014/main" id="{21611CAC-4F1C-5B40-91FB-8F1F10F25686}"/>
              </a:ext>
            </a:extLst>
          </p:cNvPr>
          <p:cNvSpPr/>
          <p:nvPr/>
        </p:nvSpPr>
        <p:spPr>
          <a:xfrm>
            <a:off x="66492" y="124480"/>
            <a:ext cx="705853" cy="4335224"/>
          </a:xfrm>
          <a:prstGeom prst="rect">
            <a:avLst/>
          </a:prstGeom>
          <a:solidFill>
            <a:srgbClr val="F5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58888"/>
              </a:solidFill>
            </a:endParaRPr>
          </a:p>
        </p:txBody>
      </p:sp>
      <p:sp>
        <p:nvSpPr>
          <p:cNvPr id="6" name="Rectangle 5">
            <a:extLst>
              <a:ext uri="{FF2B5EF4-FFF2-40B4-BE49-F238E27FC236}">
                <a16:creationId xmlns:a16="http://schemas.microsoft.com/office/drawing/2014/main" id="{8DF02B56-AE98-0845-B126-03CFBC0F5088}"/>
              </a:ext>
            </a:extLst>
          </p:cNvPr>
          <p:cNvSpPr/>
          <p:nvPr/>
        </p:nvSpPr>
        <p:spPr>
          <a:xfrm>
            <a:off x="64247" y="4604082"/>
            <a:ext cx="705853" cy="83419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3A121C6-84A1-5748-B93A-5478A17F73FC}"/>
              </a:ext>
            </a:extLst>
          </p:cNvPr>
          <p:cNvSpPr txBox="1"/>
          <p:nvPr/>
        </p:nvSpPr>
        <p:spPr>
          <a:xfrm rot="16200000">
            <a:off x="-1847249" y="1966121"/>
            <a:ext cx="4340834"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treatment</a:t>
            </a:r>
          </a:p>
        </p:txBody>
      </p:sp>
      <p:sp>
        <p:nvSpPr>
          <p:cNvPr id="8" name="TextBox 7">
            <a:extLst>
              <a:ext uri="{FF2B5EF4-FFF2-40B4-BE49-F238E27FC236}">
                <a16:creationId xmlns:a16="http://schemas.microsoft.com/office/drawing/2014/main" id="{B6D2CAAF-35ED-3341-918B-E836050425D0}"/>
              </a:ext>
            </a:extLst>
          </p:cNvPr>
          <p:cNvSpPr txBox="1"/>
          <p:nvPr/>
        </p:nvSpPr>
        <p:spPr>
          <a:xfrm rot="16200000">
            <a:off x="-93927" y="4698012"/>
            <a:ext cx="834189"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ctrl</a:t>
            </a:r>
          </a:p>
        </p:txBody>
      </p:sp>
    </p:spTree>
    <p:extLst>
      <p:ext uri="{BB962C8B-B14F-4D97-AF65-F5344CB8AC3E}">
        <p14:creationId xmlns:p14="http://schemas.microsoft.com/office/powerpoint/2010/main" val="27854749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F676D30-3C93-3E41-B7E8-ECE204A94CB8}"/>
              </a:ext>
            </a:extLst>
          </p:cNvPr>
          <p:cNvPicPr>
            <a:picLocks noChangeAspect="1"/>
          </p:cNvPicPr>
          <p:nvPr/>
        </p:nvPicPr>
        <p:blipFill>
          <a:blip r:embed="rId3"/>
          <a:stretch>
            <a:fillRect/>
          </a:stretch>
        </p:blipFill>
        <p:spPr>
          <a:xfrm>
            <a:off x="896112" y="118872"/>
            <a:ext cx="10380341" cy="6099048"/>
          </a:xfrm>
          <a:prstGeom prst="rect">
            <a:avLst/>
          </a:prstGeom>
        </p:spPr>
      </p:pic>
      <p:cxnSp>
        <p:nvCxnSpPr>
          <p:cNvPr id="13" name="Straight Arrow Connector 12">
            <a:extLst>
              <a:ext uri="{FF2B5EF4-FFF2-40B4-BE49-F238E27FC236}">
                <a16:creationId xmlns:a16="http://schemas.microsoft.com/office/drawing/2014/main" id="{E4595632-4D62-EF47-B3EC-40B7873F9228}"/>
              </a:ext>
            </a:extLst>
          </p:cNvPr>
          <p:cNvCxnSpPr/>
          <p:nvPr/>
        </p:nvCxnSpPr>
        <p:spPr>
          <a:xfrm flipH="1">
            <a:off x="2892829" y="3724102"/>
            <a:ext cx="232756" cy="681643"/>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9B22A11-F8F2-A446-A0F3-64F44FA6773C}"/>
              </a:ext>
            </a:extLst>
          </p:cNvPr>
          <p:cNvSpPr txBox="1"/>
          <p:nvPr/>
        </p:nvSpPr>
        <p:spPr>
          <a:xfrm>
            <a:off x="3009207" y="3200882"/>
            <a:ext cx="1745673" cy="523220"/>
          </a:xfrm>
          <a:prstGeom prst="rect">
            <a:avLst/>
          </a:prstGeom>
          <a:noFill/>
        </p:spPr>
        <p:txBody>
          <a:bodyPr wrap="square" rtlCol="0">
            <a:spAutoFit/>
          </a:bodyPr>
          <a:lstStyle/>
          <a:p>
            <a:r>
              <a:rPr lang="en-US" sz="2800" dirty="0">
                <a:solidFill>
                  <a:schemeClr val="tx1">
                    <a:lumMod val="85000"/>
                    <a:lumOff val="15000"/>
                  </a:schemeClr>
                </a:solidFill>
                <a:latin typeface="Franklin Gothic Medium" panose="020B0603020102020204" pitchFamily="34" charset="0"/>
              </a:rPr>
              <a:t>n = 1000</a:t>
            </a:r>
          </a:p>
        </p:txBody>
      </p:sp>
      <p:sp>
        <p:nvSpPr>
          <p:cNvPr id="16" name="Rectangle 15">
            <a:extLst>
              <a:ext uri="{FF2B5EF4-FFF2-40B4-BE49-F238E27FC236}">
                <a16:creationId xmlns:a16="http://schemas.microsoft.com/office/drawing/2014/main" id="{07C6B3DC-DD47-9942-9959-1A09E005EA38}"/>
              </a:ext>
            </a:extLst>
          </p:cNvPr>
          <p:cNvSpPr/>
          <p:nvPr/>
        </p:nvSpPr>
        <p:spPr>
          <a:xfrm>
            <a:off x="8794865" y="2261062"/>
            <a:ext cx="1579419" cy="1091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4841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137706-B5CC-AB49-A982-C9912BE18FC5}"/>
              </a:ext>
            </a:extLst>
          </p:cNvPr>
          <p:cNvPicPr>
            <a:picLocks noChangeAspect="1"/>
          </p:cNvPicPr>
          <p:nvPr/>
        </p:nvPicPr>
        <p:blipFill>
          <a:blip r:embed="rId3"/>
          <a:stretch>
            <a:fillRect/>
          </a:stretch>
        </p:blipFill>
        <p:spPr>
          <a:xfrm>
            <a:off x="896112" y="118872"/>
            <a:ext cx="10380341" cy="6099048"/>
          </a:xfrm>
          <a:prstGeom prst="rect">
            <a:avLst/>
          </a:prstGeom>
        </p:spPr>
      </p:pic>
    </p:spTree>
    <p:extLst>
      <p:ext uri="{BB962C8B-B14F-4D97-AF65-F5344CB8AC3E}">
        <p14:creationId xmlns:p14="http://schemas.microsoft.com/office/powerpoint/2010/main" val="8500408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8C09AA-B0BF-1D4E-8271-A0DE2C38D3F1}"/>
              </a:ext>
            </a:extLst>
          </p:cNvPr>
          <p:cNvPicPr>
            <a:picLocks noChangeAspect="1"/>
          </p:cNvPicPr>
          <p:nvPr/>
        </p:nvPicPr>
        <p:blipFill>
          <a:blip r:embed="rId2"/>
          <a:stretch>
            <a:fillRect/>
          </a:stretch>
        </p:blipFill>
        <p:spPr>
          <a:xfrm>
            <a:off x="896112" y="118872"/>
            <a:ext cx="10380341" cy="6099048"/>
          </a:xfrm>
          <a:prstGeom prst="rect">
            <a:avLst/>
          </a:prstGeom>
        </p:spPr>
      </p:pic>
    </p:spTree>
    <p:extLst>
      <p:ext uri="{BB962C8B-B14F-4D97-AF65-F5344CB8AC3E}">
        <p14:creationId xmlns:p14="http://schemas.microsoft.com/office/powerpoint/2010/main" val="28699815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F1B9C-3A83-D548-943C-C7964B0BC2F1}"/>
              </a:ext>
            </a:extLst>
          </p:cNvPr>
          <p:cNvSpPr>
            <a:spLocks noGrp="1"/>
          </p:cNvSpPr>
          <p:nvPr>
            <p:ph type="title"/>
          </p:nvPr>
        </p:nvSpPr>
        <p:spPr/>
        <p:txBody>
          <a:bodyPr/>
          <a:lstStyle/>
          <a:p>
            <a:r>
              <a:rPr lang="en-US" dirty="0"/>
              <a:t>Standard errors</a:t>
            </a:r>
          </a:p>
        </p:txBody>
      </p:sp>
    </p:spTree>
    <p:extLst>
      <p:ext uri="{BB962C8B-B14F-4D97-AF65-F5344CB8AC3E}">
        <p14:creationId xmlns:p14="http://schemas.microsoft.com/office/powerpoint/2010/main" val="20397339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1525" y="3325750"/>
            <a:ext cx="890035" cy="701842"/>
          </a:xfrm>
          <a:prstGeom prst="straightConnector1">
            <a:avLst/>
          </a:prstGeom>
          <a:ln w="76200">
            <a:solidFill>
              <a:schemeClr val="accent5"/>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3F8EE5-7052-8542-B82F-1BE6C2D1541F}"/>
              </a:ext>
            </a:extLst>
          </p:cNvPr>
          <p:cNvSpPr txBox="1"/>
          <p:nvPr/>
        </p:nvSpPr>
        <p:spPr>
          <a:xfrm>
            <a:off x="469908" y="285771"/>
            <a:ext cx="5518484" cy="861774"/>
          </a:xfrm>
          <a:prstGeom prst="rect">
            <a:avLst/>
          </a:prstGeom>
          <a:noFill/>
        </p:spPr>
        <p:txBody>
          <a:bodyPr wrap="square" rtlCol="0">
            <a:spAutoFit/>
          </a:bodyPr>
          <a:lstStyle/>
          <a:p>
            <a:r>
              <a:rPr lang="en-US" sz="5000" dirty="0">
                <a:solidFill>
                  <a:schemeClr val="bg1"/>
                </a:solidFill>
                <a:latin typeface="Franklin Gothic Medium" panose="020B0603020102020204" pitchFamily="34" charset="0"/>
              </a:rPr>
              <a:t>Outcome model</a:t>
            </a:r>
          </a:p>
        </p:txBody>
      </p:sp>
    </p:spTree>
    <p:extLst>
      <p:ext uri="{BB962C8B-B14F-4D97-AF65-F5344CB8AC3E}">
        <p14:creationId xmlns:p14="http://schemas.microsoft.com/office/powerpoint/2010/main" val="5474704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2CCAE9-BDA2-5148-A64F-BA15FA6BA0E3}"/>
              </a:ext>
            </a:extLst>
          </p:cNvPr>
          <p:cNvPicPr>
            <a:picLocks noChangeAspect="1"/>
          </p:cNvPicPr>
          <p:nvPr/>
        </p:nvPicPr>
        <p:blipFill>
          <a:blip r:embed="rId3"/>
          <a:stretch>
            <a:fillRect/>
          </a:stretch>
        </p:blipFill>
        <p:spPr>
          <a:xfrm>
            <a:off x="896112" y="118872"/>
            <a:ext cx="10380341" cy="6099048"/>
          </a:xfrm>
          <a:prstGeom prst="rect">
            <a:avLst/>
          </a:prstGeom>
        </p:spPr>
      </p:pic>
      <p:sp>
        <p:nvSpPr>
          <p:cNvPr id="3" name="Rectangle 2">
            <a:extLst>
              <a:ext uri="{FF2B5EF4-FFF2-40B4-BE49-F238E27FC236}">
                <a16:creationId xmlns:a16="http://schemas.microsoft.com/office/drawing/2014/main" id="{F3C6EC27-51A8-9D4A-8961-0E2CD78671BC}"/>
              </a:ext>
            </a:extLst>
          </p:cNvPr>
          <p:cNvSpPr/>
          <p:nvPr/>
        </p:nvSpPr>
        <p:spPr>
          <a:xfrm>
            <a:off x="8794865" y="2394062"/>
            <a:ext cx="1579419" cy="1091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C2D94EA4-F66D-C94B-BFE5-55E8CFA8A560}"/>
              </a:ext>
            </a:extLst>
          </p:cNvPr>
          <p:cNvCxnSpPr/>
          <p:nvPr/>
        </p:nvCxnSpPr>
        <p:spPr>
          <a:xfrm>
            <a:off x="2892830" y="3352800"/>
            <a:ext cx="0" cy="1019695"/>
          </a:xfrm>
          <a:prstGeom prst="straightConnector1">
            <a:avLst/>
          </a:prstGeom>
          <a:ln w="76200">
            <a:solidFill>
              <a:schemeClr val="accent5"/>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7044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40937" y="270122"/>
            <a:ext cx="10515600" cy="1325563"/>
          </a:xfrm>
        </p:spPr>
        <p:txBody>
          <a:bodyPr/>
          <a:lstStyle/>
          <a:p>
            <a:r>
              <a:rPr lang="en-US" sz="6000" dirty="0">
                <a:solidFill>
                  <a:schemeClr val="bg1"/>
                </a:solidFill>
                <a:latin typeface="Franklin Gothic Heavy" charset="0"/>
                <a:ea typeface="Franklin Gothic Heavy" charset="0"/>
                <a:cs typeface="Franklin Gothic Heavy" charset="0"/>
              </a:rPr>
              <a:t>Observational Studies</a:t>
            </a:r>
          </a:p>
        </p:txBody>
      </p:sp>
      <p:pic>
        <p:nvPicPr>
          <p:cNvPr id="64" name="Picture 63"/>
          <p:cNvPicPr>
            <a:picLocks noChangeAspect="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flipH="1">
            <a:off x="1293530" y="2674759"/>
            <a:ext cx="3121676" cy="2274141"/>
          </a:xfrm>
          <a:prstGeom prst="rect">
            <a:avLst/>
          </a:prstGeom>
          <a:noFill/>
          <a:scene3d>
            <a:camera prst="orthographicFront">
              <a:rot lat="0" lon="0" rev="0"/>
            </a:camera>
            <a:lightRig rig="threePt" dir="t"/>
          </a:scene3d>
        </p:spPr>
      </p:pic>
      <p:sp>
        <p:nvSpPr>
          <p:cNvPr id="65" name="Right Arrow 64"/>
          <p:cNvSpPr/>
          <p:nvPr/>
        </p:nvSpPr>
        <p:spPr bwMode="auto">
          <a:xfrm>
            <a:off x="4415206" y="3102270"/>
            <a:ext cx="1520042" cy="665019"/>
          </a:xfrm>
          <a:prstGeom prst="rightArrow">
            <a:avLst/>
          </a:prstGeom>
          <a:solidFill>
            <a:srgbClr val="79D758"/>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nvGrpSpPr>
          <p:cNvPr id="66" name="Group 65"/>
          <p:cNvGrpSpPr/>
          <p:nvPr/>
        </p:nvGrpSpPr>
        <p:grpSpPr>
          <a:xfrm>
            <a:off x="7094283" y="2465356"/>
            <a:ext cx="548639" cy="1938840"/>
            <a:chOff x="5513431" y="1614201"/>
            <a:chExt cx="548639" cy="1938840"/>
          </a:xfrm>
          <a:solidFill>
            <a:srgbClr val="00B0F0"/>
          </a:solidFill>
        </p:grpSpPr>
        <p:grpSp>
          <p:nvGrpSpPr>
            <p:cNvPr id="81" name="Group 80"/>
            <p:cNvGrpSpPr/>
            <p:nvPr/>
          </p:nvGrpSpPr>
          <p:grpSpPr>
            <a:xfrm>
              <a:off x="5513431" y="1614201"/>
              <a:ext cx="548639" cy="1938840"/>
              <a:chOff x="2699093" y="2184396"/>
              <a:chExt cx="242305" cy="982135"/>
            </a:xfrm>
            <a:grpFill/>
          </p:grpSpPr>
          <p:sp>
            <p:nvSpPr>
              <p:cNvPr id="83" name="Oval 82"/>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sp>
            <p:nvSpPr>
              <p:cNvPr id="84" name="Rectangle 83"/>
              <p:cNvSpPr/>
              <p:nvPr/>
            </p:nvSpPr>
            <p:spPr bwMode="auto">
              <a:xfrm>
                <a:off x="2701712"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sp>
          <p:nvSpPr>
            <p:cNvPr id="82" name="Chord 81"/>
            <p:cNvSpPr/>
            <p:nvPr/>
          </p:nvSpPr>
          <p:spPr bwMode="auto">
            <a:xfrm rot="17528077">
              <a:off x="5610342" y="1704027"/>
              <a:ext cx="442871" cy="324181"/>
            </a:xfrm>
            <a:prstGeom prst="chord">
              <a:avLst>
                <a:gd name="adj1" fmla="val 5544771"/>
                <a:gd name="adj2" fmla="val 13532001"/>
              </a:avLst>
            </a:prstGeom>
            <a:solidFill>
              <a:srgbClr val="002060"/>
            </a:solidFill>
            <a:ln w="28575" cap="flat" cmpd="sng" algn="ctr">
              <a:solidFill>
                <a:srgbClr val="00206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grpSp>
        <p:nvGrpSpPr>
          <p:cNvPr id="67" name="Group 66"/>
          <p:cNvGrpSpPr/>
          <p:nvPr/>
        </p:nvGrpSpPr>
        <p:grpSpPr>
          <a:xfrm>
            <a:off x="6295299" y="2349398"/>
            <a:ext cx="548639" cy="1938840"/>
            <a:chOff x="6225003" y="1409126"/>
            <a:chExt cx="548639" cy="1938840"/>
          </a:xfrm>
          <a:solidFill>
            <a:srgbClr val="00B0F0"/>
          </a:solidFill>
        </p:grpSpPr>
        <p:grpSp>
          <p:nvGrpSpPr>
            <p:cNvPr id="77" name="Group 76"/>
            <p:cNvGrpSpPr/>
            <p:nvPr/>
          </p:nvGrpSpPr>
          <p:grpSpPr>
            <a:xfrm>
              <a:off x="6225003" y="1409126"/>
              <a:ext cx="548639" cy="1938840"/>
              <a:chOff x="2699093" y="2184396"/>
              <a:chExt cx="242305" cy="982135"/>
            </a:xfrm>
            <a:grpFill/>
          </p:grpSpPr>
          <p:sp>
            <p:nvSpPr>
              <p:cNvPr id="79" name="Oval 78"/>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sp>
            <p:nvSpPr>
              <p:cNvPr id="80" name="Rectangle 79"/>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sp>
          <p:nvSpPr>
            <p:cNvPr id="78" name="Heart 77"/>
            <p:cNvSpPr/>
            <p:nvPr/>
          </p:nvSpPr>
          <p:spPr bwMode="auto">
            <a:xfrm>
              <a:off x="6472052" y="2244949"/>
              <a:ext cx="273133" cy="225120"/>
            </a:xfrm>
            <a:prstGeom prst="heart">
              <a:avLst/>
            </a:prstGeom>
            <a:solidFill>
              <a:srgbClr val="002060"/>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grpSp>
        <p:nvGrpSpPr>
          <p:cNvPr id="68" name="Group 67"/>
          <p:cNvGrpSpPr/>
          <p:nvPr/>
        </p:nvGrpSpPr>
        <p:grpSpPr>
          <a:xfrm>
            <a:off x="7782728" y="2052379"/>
            <a:ext cx="625588" cy="1950711"/>
            <a:chOff x="6894900" y="1189349"/>
            <a:chExt cx="625588" cy="1950711"/>
          </a:xfrm>
          <a:solidFill>
            <a:srgbClr val="00B0F0"/>
          </a:solidFill>
        </p:grpSpPr>
        <p:grpSp>
          <p:nvGrpSpPr>
            <p:cNvPr id="69" name="Group 68"/>
            <p:cNvGrpSpPr/>
            <p:nvPr/>
          </p:nvGrpSpPr>
          <p:grpSpPr>
            <a:xfrm>
              <a:off x="6923437" y="1201220"/>
              <a:ext cx="548639" cy="1938840"/>
              <a:chOff x="2699093" y="2184396"/>
              <a:chExt cx="242305" cy="982135"/>
            </a:xfrm>
            <a:grpFill/>
          </p:grpSpPr>
          <p:sp>
            <p:nvSpPr>
              <p:cNvPr id="75" name="Oval 74"/>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sp>
            <p:nvSpPr>
              <p:cNvPr id="76" name="Rectangle 75"/>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sp>
          <p:nvSpPr>
            <p:cNvPr id="70" name="Teardrop 69"/>
            <p:cNvSpPr/>
            <p:nvPr/>
          </p:nvSpPr>
          <p:spPr bwMode="auto">
            <a:xfrm>
              <a:off x="6894900" y="1189349"/>
              <a:ext cx="310564" cy="212366"/>
            </a:xfrm>
            <a:prstGeom prst="teardrop">
              <a:avLst>
                <a:gd name="adj" fmla="val 89157"/>
              </a:avLst>
            </a:prstGeom>
            <a:solidFill>
              <a:schemeClr val="bg2">
                <a:lumMod val="75000"/>
              </a:schemeClr>
            </a:solidFill>
            <a:ln w="12700" cap="flat" cmpd="sng" algn="ctr">
              <a:solidFill>
                <a:schemeClr val="bg2">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sp>
          <p:nvSpPr>
            <p:cNvPr id="71" name="Teardrop 70"/>
            <p:cNvSpPr/>
            <p:nvPr/>
          </p:nvSpPr>
          <p:spPr bwMode="auto">
            <a:xfrm rot="16200000">
              <a:off x="7233212" y="1114438"/>
              <a:ext cx="212366" cy="362187"/>
            </a:xfrm>
            <a:prstGeom prst="teardrop">
              <a:avLst>
                <a:gd name="adj" fmla="val 89157"/>
              </a:avLst>
            </a:prstGeom>
            <a:solidFill>
              <a:schemeClr val="bg2">
                <a:lumMod val="75000"/>
              </a:schemeClr>
            </a:solidFill>
            <a:ln w="12700" cap="flat" cmpd="sng" algn="ctr">
              <a:solidFill>
                <a:schemeClr val="bg2">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nvGrpSpPr>
            <p:cNvPr id="72" name="Group 71"/>
            <p:cNvGrpSpPr/>
            <p:nvPr/>
          </p:nvGrpSpPr>
          <p:grpSpPr>
            <a:xfrm>
              <a:off x="7002403" y="1409127"/>
              <a:ext cx="390707" cy="102969"/>
              <a:chOff x="7025896" y="1409127"/>
              <a:chExt cx="390707" cy="102969"/>
            </a:xfrm>
            <a:grpFill/>
          </p:grpSpPr>
          <p:sp>
            <p:nvSpPr>
              <p:cNvPr id="73" name="Rounded Rectangle 72"/>
              <p:cNvSpPr/>
              <p:nvPr/>
            </p:nvSpPr>
            <p:spPr bwMode="auto">
              <a:xfrm>
                <a:off x="7241968" y="1409127"/>
                <a:ext cx="174635" cy="102969"/>
              </a:xfrm>
              <a:prstGeom prst="roundRect">
                <a:avLst/>
              </a:prstGeom>
              <a:grpFill/>
              <a:ln w="19050" cap="flat" cmpd="sng" algn="ctr">
                <a:solidFill>
                  <a:srgbClr val="00206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sp>
            <p:nvSpPr>
              <p:cNvPr id="74" name="Rounded Rectangle 73"/>
              <p:cNvSpPr/>
              <p:nvPr/>
            </p:nvSpPr>
            <p:spPr bwMode="auto">
              <a:xfrm>
                <a:off x="7025896" y="1409127"/>
                <a:ext cx="174635" cy="102969"/>
              </a:xfrm>
              <a:prstGeom prst="roundRect">
                <a:avLst/>
              </a:prstGeom>
              <a:grpFill/>
              <a:ln w="19050" cap="flat" cmpd="sng" algn="ctr">
                <a:solidFill>
                  <a:srgbClr val="00206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grpSp>
      <p:grpSp>
        <p:nvGrpSpPr>
          <p:cNvPr id="12" name="Group 11"/>
          <p:cNvGrpSpPr/>
          <p:nvPr/>
        </p:nvGrpSpPr>
        <p:grpSpPr>
          <a:xfrm>
            <a:off x="540937" y="4172045"/>
            <a:ext cx="2558697" cy="1486004"/>
            <a:chOff x="540937" y="4172045"/>
            <a:chExt cx="2558697" cy="1486004"/>
          </a:xfrm>
        </p:grpSpPr>
        <p:sp>
          <p:nvSpPr>
            <p:cNvPr id="4" name="TextBox 3"/>
            <p:cNvSpPr txBox="1"/>
            <p:nvPr/>
          </p:nvSpPr>
          <p:spPr>
            <a:xfrm>
              <a:off x="540937" y="5011718"/>
              <a:ext cx="2558697" cy="646331"/>
            </a:xfrm>
            <a:prstGeom prst="rect">
              <a:avLst/>
            </a:prstGeom>
            <a:noFill/>
          </p:spPr>
          <p:txBody>
            <a:bodyPr wrap="square" rtlCol="0">
              <a:spAutoFit/>
            </a:bodyPr>
            <a:lstStyle/>
            <a:p>
              <a:r>
                <a:rPr lang="en-US" sz="3600" dirty="0">
                  <a:solidFill>
                    <a:schemeClr val="bg1"/>
                  </a:solidFill>
                  <a:latin typeface="Franklin Gothic Heavy" charset="0"/>
                  <a:ea typeface="Franklin Gothic Heavy" charset="0"/>
                  <a:cs typeface="Franklin Gothic Heavy" charset="0"/>
                </a:rPr>
                <a:t>exposure</a:t>
              </a:r>
              <a:endParaRPr lang="en-US" dirty="0">
                <a:solidFill>
                  <a:schemeClr val="bg1"/>
                </a:solidFill>
                <a:latin typeface="Franklin Gothic Heavy" charset="0"/>
                <a:ea typeface="Franklin Gothic Heavy" charset="0"/>
                <a:cs typeface="Franklin Gothic Heavy" charset="0"/>
              </a:endParaRPr>
            </a:p>
          </p:txBody>
        </p:sp>
        <p:sp>
          <p:nvSpPr>
            <p:cNvPr id="11" name="Arc 10"/>
            <p:cNvSpPr/>
            <p:nvPr/>
          </p:nvSpPr>
          <p:spPr>
            <a:xfrm rot="14740040">
              <a:off x="895969" y="4251928"/>
              <a:ext cx="1249182" cy="1089416"/>
            </a:xfrm>
            <a:prstGeom prst="arc">
              <a:avLst>
                <a:gd name="adj1" fmla="val 15152200"/>
                <a:gd name="adj2" fmla="val 0"/>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 name="Group 12"/>
          <p:cNvGrpSpPr/>
          <p:nvPr/>
        </p:nvGrpSpPr>
        <p:grpSpPr>
          <a:xfrm>
            <a:off x="6140840" y="2426001"/>
            <a:ext cx="2558697" cy="3727914"/>
            <a:chOff x="6140840" y="2426001"/>
            <a:chExt cx="2558697" cy="3727914"/>
          </a:xfrm>
        </p:grpSpPr>
        <p:grpSp>
          <p:nvGrpSpPr>
            <p:cNvPr id="85" name="Group 84"/>
            <p:cNvGrpSpPr/>
            <p:nvPr/>
          </p:nvGrpSpPr>
          <p:grpSpPr>
            <a:xfrm>
              <a:off x="6140840" y="3264444"/>
              <a:ext cx="2558697" cy="2509798"/>
              <a:chOff x="540937" y="3148251"/>
              <a:chExt cx="2558697" cy="2509798"/>
            </a:xfrm>
          </p:grpSpPr>
          <p:sp>
            <p:nvSpPr>
              <p:cNvPr id="86" name="TextBox 85"/>
              <p:cNvSpPr txBox="1"/>
              <p:nvPr/>
            </p:nvSpPr>
            <p:spPr>
              <a:xfrm>
                <a:off x="540937" y="5011718"/>
                <a:ext cx="2558697" cy="646331"/>
              </a:xfrm>
              <a:prstGeom prst="rect">
                <a:avLst/>
              </a:prstGeom>
              <a:noFill/>
            </p:spPr>
            <p:txBody>
              <a:bodyPr wrap="square" rtlCol="0">
                <a:spAutoFit/>
              </a:bodyPr>
              <a:lstStyle/>
              <a:p>
                <a:r>
                  <a:rPr lang="en-US" sz="3600" dirty="0">
                    <a:solidFill>
                      <a:schemeClr val="bg1"/>
                    </a:solidFill>
                    <a:latin typeface="Franklin Gothic Heavy" charset="0"/>
                    <a:ea typeface="Franklin Gothic Heavy" charset="0"/>
                    <a:cs typeface="Franklin Gothic Heavy" charset="0"/>
                  </a:rPr>
                  <a:t>outcome</a:t>
                </a:r>
                <a:endParaRPr lang="en-US" dirty="0">
                  <a:solidFill>
                    <a:schemeClr val="bg1"/>
                  </a:solidFill>
                  <a:latin typeface="Franklin Gothic Heavy" charset="0"/>
                  <a:ea typeface="Franklin Gothic Heavy" charset="0"/>
                  <a:cs typeface="Franklin Gothic Heavy" charset="0"/>
                </a:endParaRPr>
              </a:p>
            </p:txBody>
          </p:sp>
          <p:sp>
            <p:nvSpPr>
              <p:cNvPr id="87" name="Arc 86"/>
              <p:cNvSpPr/>
              <p:nvPr/>
            </p:nvSpPr>
            <p:spPr>
              <a:xfrm rot="14740040">
                <a:off x="412325" y="3478082"/>
                <a:ext cx="1844514" cy="1184851"/>
              </a:xfrm>
              <a:prstGeom prst="arc">
                <a:avLst>
                  <a:gd name="adj1" fmla="val 13254723"/>
                  <a:gd name="adj2" fmla="val 21426668"/>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88" name="Arc 87"/>
            <p:cNvSpPr/>
            <p:nvPr/>
          </p:nvSpPr>
          <p:spPr>
            <a:xfrm rot="15788548">
              <a:off x="5758234" y="4211457"/>
              <a:ext cx="3323907" cy="561010"/>
            </a:xfrm>
            <a:prstGeom prst="arc">
              <a:avLst>
                <a:gd name="adj1" fmla="val 12833499"/>
                <a:gd name="adj2" fmla="val 21563664"/>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Arc 91"/>
            <p:cNvSpPr/>
            <p:nvPr/>
          </p:nvSpPr>
          <p:spPr>
            <a:xfrm rot="5400000" flipH="1">
              <a:off x="6455201" y="3174793"/>
              <a:ext cx="2701908" cy="1204324"/>
            </a:xfrm>
            <a:prstGeom prst="arc">
              <a:avLst>
                <a:gd name="adj1" fmla="val 11058926"/>
                <a:gd name="adj2" fmla="val 21426668"/>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47114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CA49A4-1FF8-D74C-9F94-D8410ED4E90C}"/>
              </a:ext>
            </a:extLst>
          </p:cNvPr>
          <p:cNvPicPr>
            <a:picLocks noChangeAspect="1"/>
          </p:cNvPicPr>
          <p:nvPr/>
        </p:nvPicPr>
        <p:blipFill>
          <a:blip r:embed="rId3"/>
          <a:stretch>
            <a:fillRect/>
          </a:stretch>
        </p:blipFill>
        <p:spPr>
          <a:xfrm>
            <a:off x="896112" y="118872"/>
            <a:ext cx="10406501" cy="6099048"/>
          </a:xfrm>
          <a:prstGeom prst="rect">
            <a:avLst/>
          </a:prstGeom>
        </p:spPr>
      </p:pic>
    </p:spTree>
    <p:extLst>
      <p:ext uri="{BB962C8B-B14F-4D97-AF65-F5344CB8AC3E}">
        <p14:creationId xmlns:p14="http://schemas.microsoft.com/office/powerpoint/2010/main" val="35363241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27DA7B-C765-A141-A795-8DF211DAE5C2}"/>
              </a:ext>
            </a:extLst>
          </p:cNvPr>
          <p:cNvPicPr>
            <a:picLocks noChangeAspect="1"/>
          </p:cNvPicPr>
          <p:nvPr/>
        </p:nvPicPr>
        <p:blipFill>
          <a:blip r:embed="rId3"/>
          <a:stretch>
            <a:fillRect/>
          </a:stretch>
        </p:blipFill>
        <p:spPr>
          <a:xfrm>
            <a:off x="896112" y="118872"/>
            <a:ext cx="10406501" cy="6099048"/>
          </a:xfrm>
          <a:prstGeom prst="rect">
            <a:avLst/>
          </a:prstGeom>
        </p:spPr>
      </p:pic>
    </p:spTree>
    <p:extLst>
      <p:ext uri="{BB962C8B-B14F-4D97-AF65-F5344CB8AC3E}">
        <p14:creationId xmlns:p14="http://schemas.microsoft.com/office/powerpoint/2010/main" val="74572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5EF78-2182-FF40-97D8-342003D28194}"/>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7E806F7D-991D-134A-ADDF-3C55AB25772C}"/>
              </a:ext>
            </a:extLst>
          </p:cNvPr>
          <p:cNvSpPr>
            <a:spLocks noGrp="1"/>
          </p:cNvSpPr>
          <p:nvPr>
            <p:ph idx="1"/>
          </p:nvPr>
        </p:nvSpPr>
        <p:spPr/>
        <p:txBody>
          <a:bodyPr/>
          <a:lstStyle/>
          <a:p>
            <a:r>
              <a:rPr lang="en-US" b="1" dirty="0">
                <a:solidFill>
                  <a:schemeClr val="accent1"/>
                </a:solidFill>
              </a:rPr>
              <a:t>Replicated</a:t>
            </a:r>
            <a:r>
              <a:rPr lang="en-US" dirty="0"/>
              <a:t> the finite-sample bias seen by Freedman and </a:t>
            </a:r>
            <a:r>
              <a:rPr lang="en-US" dirty="0" err="1"/>
              <a:t>Berk</a:t>
            </a:r>
            <a:r>
              <a:rPr lang="en-US" dirty="0"/>
              <a:t> using the </a:t>
            </a:r>
            <a:r>
              <a:rPr lang="en-US" b="1" dirty="0">
                <a:solidFill>
                  <a:schemeClr val="accent1"/>
                </a:solidFill>
              </a:rPr>
              <a:t>ATE</a:t>
            </a:r>
            <a:r>
              <a:rPr lang="en-US" dirty="0"/>
              <a:t> weights</a:t>
            </a:r>
          </a:p>
          <a:p>
            <a:r>
              <a:rPr lang="en-US" b="1" dirty="0">
                <a:solidFill>
                  <a:schemeClr val="accent1"/>
                </a:solidFill>
              </a:rPr>
              <a:t>ATM</a:t>
            </a:r>
            <a:r>
              <a:rPr lang="en-US" dirty="0"/>
              <a:t> and </a:t>
            </a:r>
            <a:r>
              <a:rPr lang="en-US" b="1" dirty="0">
                <a:solidFill>
                  <a:schemeClr val="accent1"/>
                </a:solidFill>
              </a:rPr>
              <a:t>ATO</a:t>
            </a:r>
            <a:r>
              <a:rPr lang="en-US" dirty="0"/>
              <a:t> weights had </a:t>
            </a:r>
            <a:r>
              <a:rPr lang="en-US" b="1" dirty="0">
                <a:solidFill>
                  <a:schemeClr val="accent1"/>
                </a:solidFill>
              </a:rPr>
              <a:t>improved</a:t>
            </a:r>
            <a:r>
              <a:rPr lang="en-US" dirty="0"/>
              <a:t> finite-sample properties</a:t>
            </a:r>
          </a:p>
          <a:p>
            <a:r>
              <a:rPr lang="en-US" dirty="0"/>
              <a:t>The </a:t>
            </a:r>
            <a:r>
              <a:rPr lang="en-US" b="1" dirty="0">
                <a:solidFill>
                  <a:schemeClr val="accent1"/>
                </a:solidFill>
              </a:rPr>
              <a:t>variance</a:t>
            </a:r>
            <a:r>
              <a:rPr lang="en-US" dirty="0"/>
              <a:t> for the </a:t>
            </a:r>
            <a:r>
              <a:rPr lang="en-US" b="1" dirty="0">
                <a:solidFill>
                  <a:schemeClr val="accent1"/>
                </a:solidFill>
              </a:rPr>
              <a:t>ATO</a:t>
            </a:r>
            <a:r>
              <a:rPr lang="en-US" dirty="0"/>
              <a:t> and </a:t>
            </a:r>
            <a:r>
              <a:rPr lang="en-US" b="1" dirty="0">
                <a:solidFill>
                  <a:schemeClr val="accent1"/>
                </a:solidFill>
              </a:rPr>
              <a:t>ATM</a:t>
            </a:r>
            <a:r>
              <a:rPr lang="en-US" dirty="0"/>
              <a:t> is </a:t>
            </a:r>
            <a:r>
              <a:rPr lang="en-US" b="1" dirty="0">
                <a:solidFill>
                  <a:schemeClr val="accent1"/>
                </a:solidFill>
              </a:rPr>
              <a:t>preferable</a:t>
            </a:r>
            <a:r>
              <a:rPr lang="en-US" dirty="0"/>
              <a:t> to that of the ATE</a:t>
            </a:r>
          </a:p>
        </p:txBody>
      </p:sp>
    </p:spTree>
    <p:extLst>
      <p:ext uri="{BB962C8B-B14F-4D97-AF65-F5344CB8AC3E}">
        <p14:creationId xmlns:p14="http://schemas.microsoft.com/office/powerpoint/2010/main" val="210950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19B7F-1A5D-4141-B4AF-DE9506928D05}"/>
              </a:ext>
            </a:extLst>
          </p:cNvPr>
          <p:cNvSpPr>
            <a:spLocks noGrp="1"/>
          </p:cNvSpPr>
          <p:nvPr>
            <p:ph type="title"/>
          </p:nvPr>
        </p:nvSpPr>
        <p:spPr/>
        <p:txBody>
          <a:bodyPr/>
          <a:lstStyle/>
          <a:p>
            <a:r>
              <a:rPr lang="en-US" sz="11500" dirty="0"/>
              <a:t>Q</a:t>
            </a:r>
            <a:r>
              <a:rPr lang="en-US" sz="9600" dirty="0">
                <a:solidFill>
                  <a:schemeClr val="accent1"/>
                </a:solidFill>
              </a:rPr>
              <a:t>&amp;</a:t>
            </a:r>
            <a:r>
              <a:rPr lang="en-US" sz="11500" dirty="0"/>
              <a:t>A</a:t>
            </a:r>
          </a:p>
        </p:txBody>
      </p:sp>
    </p:spTree>
    <p:extLst>
      <p:ext uri="{BB962C8B-B14F-4D97-AF65-F5344CB8AC3E}">
        <p14:creationId xmlns:p14="http://schemas.microsoft.com/office/powerpoint/2010/main" val="9118196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3BDC8-9F4B-AE41-B5D6-B65DC1D4629D}"/>
              </a:ext>
            </a:extLst>
          </p:cNvPr>
          <p:cNvSpPr>
            <a:spLocks noGrp="1"/>
          </p:cNvSpPr>
          <p:nvPr>
            <p:ph type="title"/>
          </p:nvPr>
        </p:nvSpPr>
        <p:spPr/>
        <p:txBody>
          <a:bodyPr/>
          <a:lstStyle/>
          <a:p>
            <a:r>
              <a:rPr lang="en-US" dirty="0"/>
              <a:t>Doubly robust and large sample variance estimator for overlap weights</a:t>
            </a:r>
          </a:p>
        </p:txBody>
      </p:sp>
    </p:spTree>
    <p:extLst>
      <p:ext uri="{BB962C8B-B14F-4D97-AF65-F5344CB8AC3E}">
        <p14:creationId xmlns:p14="http://schemas.microsoft.com/office/powerpoint/2010/main" val="30880001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BA55C-5E44-DE45-BFF4-9D1DE34CC139}"/>
              </a:ext>
            </a:extLst>
          </p:cNvPr>
          <p:cNvSpPr>
            <a:spLocks noGrp="1"/>
          </p:cNvSpPr>
          <p:nvPr>
            <p:ph type="title"/>
          </p:nvPr>
        </p:nvSpPr>
        <p:spPr>
          <a:xfrm>
            <a:off x="831850" y="1709738"/>
            <a:ext cx="10515600" cy="4626894"/>
          </a:xfrm>
        </p:spPr>
        <p:txBody>
          <a:bodyPr/>
          <a:lstStyle/>
          <a:p>
            <a:r>
              <a:rPr lang="en-US" sz="4800" dirty="0">
                <a:solidFill>
                  <a:schemeClr val="accent1"/>
                </a:solidFill>
              </a:rPr>
              <a:t>Derive</a:t>
            </a:r>
            <a:r>
              <a:rPr lang="en-US" sz="4800" dirty="0"/>
              <a:t> doubly robust estimator for ATO </a:t>
            </a:r>
            <a:br>
              <a:rPr lang="en-US" sz="4800" dirty="0"/>
            </a:br>
            <a:br>
              <a:rPr lang="en-US" sz="4800" dirty="0"/>
            </a:br>
            <a:r>
              <a:rPr lang="en-US" sz="4800" dirty="0">
                <a:solidFill>
                  <a:schemeClr val="accent1"/>
                </a:solidFill>
              </a:rPr>
              <a:t>Derive</a:t>
            </a:r>
            <a:r>
              <a:rPr lang="en-US" sz="4800" dirty="0"/>
              <a:t> large sample variance for the ATO</a:t>
            </a:r>
            <a:br>
              <a:rPr lang="en-US" sz="4800" dirty="0"/>
            </a:br>
            <a:br>
              <a:rPr lang="en-US" sz="4800" dirty="0"/>
            </a:br>
            <a:r>
              <a:rPr lang="en-US" sz="4800" dirty="0">
                <a:solidFill>
                  <a:schemeClr val="accent1"/>
                </a:solidFill>
              </a:rPr>
              <a:t>Simulate</a:t>
            </a:r>
            <a:r>
              <a:rPr lang="en-US" sz="4800" dirty="0"/>
              <a:t> to compare to conventional methods</a:t>
            </a:r>
          </a:p>
        </p:txBody>
      </p:sp>
    </p:spTree>
    <p:extLst>
      <p:ext uri="{BB962C8B-B14F-4D97-AF65-F5344CB8AC3E}">
        <p14:creationId xmlns:p14="http://schemas.microsoft.com/office/powerpoint/2010/main" val="17664688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97F81-40C1-4949-8F8C-C243EB08BD32}"/>
              </a:ext>
            </a:extLst>
          </p:cNvPr>
          <p:cNvSpPr>
            <a:spLocks noGrp="1"/>
          </p:cNvSpPr>
          <p:nvPr>
            <p:ph type="title"/>
          </p:nvPr>
        </p:nvSpPr>
        <p:spPr/>
        <p:txBody>
          <a:bodyPr/>
          <a:lstStyle/>
          <a:p>
            <a:r>
              <a:rPr lang="en-US" dirty="0"/>
              <a:t>We want to use a propensity score model and </a:t>
            </a:r>
            <a:r>
              <a:rPr lang="en-US" i="1" dirty="0">
                <a:solidFill>
                  <a:schemeClr val="accent1"/>
                </a:solidFill>
              </a:rPr>
              <a:t>also</a:t>
            </a:r>
            <a:r>
              <a:rPr lang="en-US" dirty="0"/>
              <a:t> adjust the outcome model</a:t>
            </a:r>
            <a:endParaRPr lang="en-US" i="1" dirty="0"/>
          </a:p>
        </p:txBody>
      </p:sp>
    </p:spTree>
    <p:extLst>
      <p:ext uri="{BB962C8B-B14F-4D97-AF65-F5344CB8AC3E}">
        <p14:creationId xmlns:p14="http://schemas.microsoft.com/office/powerpoint/2010/main" val="14283115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94147-E0CE-D741-AC97-D63B051A8F1A}"/>
              </a:ext>
            </a:extLst>
          </p:cNvPr>
          <p:cNvSpPr>
            <a:spLocks noGrp="1"/>
          </p:cNvSpPr>
          <p:nvPr>
            <p:ph type="title"/>
          </p:nvPr>
        </p:nvSpPr>
        <p:spPr/>
        <p:txBody>
          <a:bodyPr/>
          <a:lstStyle/>
          <a:p>
            <a:r>
              <a:rPr lang="en-US" dirty="0"/>
              <a:t>How to</a:t>
            </a:r>
          </a:p>
        </p:txBody>
      </p:sp>
      <p:sp>
        <p:nvSpPr>
          <p:cNvPr id="3" name="Content Placeholder 2">
            <a:extLst>
              <a:ext uri="{FF2B5EF4-FFF2-40B4-BE49-F238E27FC236}">
                <a16:creationId xmlns:a16="http://schemas.microsoft.com/office/drawing/2014/main" id="{5A9799A1-E318-E546-9864-37770097CEA8}"/>
              </a:ext>
            </a:extLst>
          </p:cNvPr>
          <p:cNvSpPr>
            <a:spLocks noGrp="1"/>
          </p:cNvSpPr>
          <p:nvPr>
            <p:ph idx="1"/>
          </p:nvPr>
        </p:nvSpPr>
        <p:spPr>
          <a:xfrm>
            <a:off x="838200" y="1825625"/>
            <a:ext cx="10515600" cy="1565275"/>
          </a:xfrm>
        </p:spPr>
        <p:txBody>
          <a:bodyPr>
            <a:normAutofit lnSpcReduction="10000"/>
          </a:bodyPr>
          <a:lstStyle/>
          <a:p>
            <a:r>
              <a:rPr lang="en-US" dirty="0"/>
              <a:t>Doubly robust estimator</a:t>
            </a:r>
          </a:p>
          <a:p>
            <a:r>
              <a:rPr lang="en-US" dirty="0"/>
              <a:t>Can’t we just fit a weighted generalized linear model Y ~ Z + </a:t>
            </a:r>
            <a:r>
              <a:rPr lang="en-US" b="1" dirty="0"/>
              <a:t>X</a:t>
            </a:r>
            <a:r>
              <a:rPr lang="en-US" dirty="0"/>
              <a:t>?</a:t>
            </a:r>
          </a:p>
        </p:txBody>
      </p:sp>
    </p:spTree>
    <p:extLst>
      <p:ext uri="{BB962C8B-B14F-4D97-AF65-F5344CB8AC3E}">
        <p14:creationId xmlns:p14="http://schemas.microsoft.com/office/powerpoint/2010/main" val="34672637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94147-E0CE-D741-AC97-D63B051A8F1A}"/>
              </a:ext>
            </a:extLst>
          </p:cNvPr>
          <p:cNvSpPr>
            <a:spLocks noGrp="1"/>
          </p:cNvSpPr>
          <p:nvPr>
            <p:ph type="title"/>
          </p:nvPr>
        </p:nvSpPr>
        <p:spPr/>
        <p:txBody>
          <a:bodyPr/>
          <a:lstStyle/>
          <a:p>
            <a:r>
              <a:rPr lang="en-US" dirty="0"/>
              <a:t>How to</a:t>
            </a:r>
          </a:p>
        </p:txBody>
      </p:sp>
      <p:sp>
        <p:nvSpPr>
          <p:cNvPr id="3" name="Content Placeholder 2">
            <a:extLst>
              <a:ext uri="{FF2B5EF4-FFF2-40B4-BE49-F238E27FC236}">
                <a16:creationId xmlns:a16="http://schemas.microsoft.com/office/drawing/2014/main" id="{5A9799A1-E318-E546-9864-37770097CEA8}"/>
              </a:ext>
            </a:extLst>
          </p:cNvPr>
          <p:cNvSpPr>
            <a:spLocks noGrp="1"/>
          </p:cNvSpPr>
          <p:nvPr>
            <p:ph idx="1"/>
          </p:nvPr>
        </p:nvSpPr>
        <p:spPr>
          <a:xfrm>
            <a:off x="838200" y="1825625"/>
            <a:ext cx="10515600" cy="1309461"/>
          </a:xfrm>
        </p:spPr>
        <p:txBody>
          <a:bodyPr>
            <a:normAutofit fontScale="92500" lnSpcReduction="20000"/>
          </a:bodyPr>
          <a:lstStyle/>
          <a:p>
            <a:r>
              <a:rPr lang="en-US" dirty="0">
                <a:solidFill>
                  <a:schemeClr val="tx1">
                    <a:lumMod val="75000"/>
                    <a:lumOff val="25000"/>
                  </a:schemeClr>
                </a:solidFill>
              </a:rPr>
              <a:t>Doubly robust estimator</a:t>
            </a:r>
          </a:p>
          <a:p>
            <a:r>
              <a:rPr lang="en-US" dirty="0">
                <a:solidFill>
                  <a:schemeClr val="tx1">
                    <a:lumMod val="65000"/>
                    <a:lumOff val="35000"/>
                  </a:schemeClr>
                </a:solidFill>
              </a:rPr>
              <a:t>Can’t we just fit a weighted generalized linear model Y ~ Z + </a:t>
            </a:r>
            <a:r>
              <a:rPr lang="en-US" b="1" dirty="0">
                <a:solidFill>
                  <a:schemeClr val="tx1">
                    <a:lumMod val="65000"/>
                    <a:lumOff val="35000"/>
                  </a:schemeClr>
                </a:solidFill>
              </a:rPr>
              <a:t>X</a:t>
            </a:r>
            <a:r>
              <a:rPr lang="en-US" dirty="0">
                <a:solidFill>
                  <a:schemeClr val="tx1">
                    <a:lumMod val="65000"/>
                    <a:lumOff val="35000"/>
                  </a:schemeClr>
                </a:solidFill>
              </a:rPr>
              <a:t>?</a:t>
            </a:r>
          </a:p>
        </p:txBody>
      </p:sp>
      <p:sp>
        <p:nvSpPr>
          <p:cNvPr id="4" name="Title 1">
            <a:extLst>
              <a:ext uri="{FF2B5EF4-FFF2-40B4-BE49-F238E27FC236}">
                <a16:creationId xmlns:a16="http://schemas.microsoft.com/office/drawing/2014/main" id="{54AA7A38-1468-FA49-82CF-46FAE3C3D62E}"/>
              </a:ext>
            </a:extLst>
          </p:cNvPr>
          <p:cNvSpPr txBox="1">
            <a:spLocks/>
          </p:cNvSpPr>
          <p:nvPr/>
        </p:nvSpPr>
        <p:spPr>
          <a:xfrm>
            <a:off x="838200" y="3338512"/>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solidFill>
                  <a:schemeClr val="bg1"/>
                </a:solidFill>
                <a:latin typeface="Franklin Gothic Heavy" panose="020B0603020102020204" pitchFamily="34" charset="0"/>
                <a:ea typeface="+mj-ea"/>
                <a:cs typeface="+mj-cs"/>
              </a:defRPr>
            </a:lvl1pPr>
          </a:lstStyle>
          <a:p>
            <a:r>
              <a:rPr lang="en-US" dirty="0"/>
              <a:t>But what about the variance?</a:t>
            </a:r>
          </a:p>
        </p:txBody>
      </p:sp>
      <p:sp>
        <p:nvSpPr>
          <p:cNvPr id="5" name="Content Placeholder 2">
            <a:extLst>
              <a:ext uri="{FF2B5EF4-FFF2-40B4-BE49-F238E27FC236}">
                <a16:creationId xmlns:a16="http://schemas.microsoft.com/office/drawing/2014/main" id="{3AF22557-8C7C-994E-915E-E53414C204A0}"/>
              </a:ext>
            </a:extLst>
          </p:cNvPr>
          <p:cNvSpPr txBox="1">
            <a:spLocks/>
          </p:cNvSpPr>
          <p:nvPr/>
        </p:nvSpPr>
        <p:spPr>
          <a:xfrm>
            <a:off x="838200" y="5038466"/>
            <a:ext cx="10515600" cy="13094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3600" kern="1200">
                <a:solidFill>
                  <a:schemeClr val="bg1"/>
                </a:solidFill>
                <a:latin typeface="Franklin Gothic Medium" panose="020B0603020102020204" pitchFamily="34" charset="0"/>
                <a:ea typeface="+mn-ea"/>
                <a:cs typeface="+mn-cs"/>
              </a:defRPr>
            </a:lvl1pPr>
            <a:lvl2pPr marL="685800" indent="-228600" algn="l" defTabSz="914400" rtl="0" eaLnBrk="1" latinLnBrk="0" hangingPunct="1">
              <a:lnSpc>
                <a:spcPct val="90000"/>
              </a:lnSpc>
              <a:spcBef>
                <a:spcPts val="500"/>
              </a:spcBef>
              <a:buFont typeface="Arial"/>
              <a:buChar char="•"/>
              <a:defRPr sz="3200" kern="1200">
                <a:solidFill>
                  <a:schemeClr val="bg1"/>
                </a:solidFill>
                <a:latin typeface="Franklin Gothic Medium" panose="020B0603020102020204" pitchFamily="34" charset="0"/>
                <a:ea typeface="+mn-ea"/>
                <a:cs typeface="+mn-cs"/>
              </a:defRPr>
            </a:lvl2pPr>
            <a:lvl3pPr marL="1143000" indent="-228600" algn="l" defTabSz="914400" rtl="0" eaLnBrk="1" latinLnBrk="0" hangingPunct="1">
              <a:lnSpc>
                <a:spcPct val="90000"/>
              </a:lnSpc>
              <a:spcBef>
                <a:spcPts val="500"/>
              </a:spcBef>
              <a:buFont typeface="Arial"/>
              <a:buChar char="•"/>
              <a:defRPr sz="2800" kern="1200">
                <a:solidFill>
                  <a:schemeClr val="bg1"/>
                </a:solidFill>
                <a:latin typeface="Franklin Gothic Medium" panose="020B0603020102020204" pitchFamily="34" charset="0"/>
                <a:ea typeface="+mn-ea"/>
                <a:cs typeface="+mn-cs"/>
              </a:defRPr>
            </a:lvl3pPr>
            <a:lvl4pPr marL="1600200" indent="-228600" algn="l" defTabSz="914400" rtl="0" eaLnBrk="1" latinLnBrk="0" hangingPunct="1">
              <a:lnSpc>
                <a:spcPct val="90000"/>
              </a:lnSpc>
              <a:spcBef>
                <a:spcPts val="500"/>
              </a:spcBef>
              <a:buFont typeface="Arial"/>
              <a:buChar char="•"/>
              <a:defRPr sz="2400" kern="1200">
                <a:solidFill>
                  <a:schemeClr val="bg1"/>
                </a:solidFill>
                <a:latin typeface="Franklin Gothic Medium" panose="020B0603020102020204" pitchFamily="34" charset="0"/>
                <a:ea typeface="+mn-ea"/>
                <a:cs typeface="+mn-cs"/>
              </a:defRPr>
            </a:lvl4pPr>
            <a:lvl5pPr marL="2057400" indent="-228600" algn="l" defTabSz="914400" rtl="0" eaLnBrk="1" latinLnBrk="0" hangingPunct="1">
              <a:lnSpc>
                <a:spcPct val="90000"/>
              </a:lnSpc>
              <a:spcBef>
                <a:spcPts val="500"/>
              </a:spcBef>
              <a:buFont typeface="Arial"/>
              <a:buChar char="•"/>
              <a:defRPr sz="2400" kern="1200">
                <a:solidFill>
                  <a:schemeClr val="bg1"/>
                </a:solidFill>
                <a:latin typeface="Franklin Gothic Medium" panose="020B0603020102020204"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Pull from the GLM (naïve)?</a:t>
            </a:r>
          </a:p>
          <a:p>
            <a:r>
              <a:rPr lang="en-US" dirty="0"/>
              <a:t>Robust standard errors? (naïve robust)</a:t>
            </a:r>
          </a:p>
        </p:txBody>
      </p:sp>
      <p:pic>
        <p:nvPicPr>
          <p:cNvPr id="8" name="Picture 7">
            <a:extLst>
              <a:ext uri="{FF2B5EF4-FFF2-40B4-BE49-F238E27FC236}">
                <a16:creationId xmlns:a16="http://schemas.microsoft.com/office/drawing/2014/main" id="{1307248D-8E52-D145-8148-C020DC8607E8}"/>
              </a:ext>
            </a:extLst>
          </p:cNvPr>
          <p:cNvPicPr>
            <a:picLocks noChangeAspect="1"/>
          </p:cNvPicPr>
          <p:nvPr/>
        </p:nvPicPr>
        <p:blipFill>
          <a:blip r:embed="rId3"/>
          <a:stretch>
            <a:fillRect/>
          </a:stretch>
        </p:blipFill>
        <p:spPr>
          <a:xfrm>
            <a:off x="6412930" y="4867501"/>
            <a:ext cx="762000" cy="762000"/>
          </a:xfrm>
          <a:prstGeom prst="rect">
            <a:avLst/>
          </a:prstGeom>
        </p:spPr>
      </p:pic>
      <p:pic>
        <p:nvPicPr>
          <p:cNvPr id="9" name="Picture 8">
            <a:extLst>
              <a:ext uri="{FF2B5EF4-FFF2-40B4-BE49-F238E27FC236}">
                <a16:creationId xmlns:a16="http://schemas.microsoft.com/office/drawing/2014/main" id="{9E224F19-A9CE-CC48-BC45-7BA48EBC670F}"/>
              </a:ext>
            </a:extLst>
          </p:cNvPr>
          <p:cNvPicPr>
            <a:picLocks noChangeAspect="1"/>
          </p:cNvPicPr>
          <p:nvPr/>
        </p:nvPicPr>
        <p:blipFill>
          <a:blip r:embed="rId4"/>
          <a:stretch>
            <a:fillRect/>
          </a:stretch>
        </p:blipFill>
        <p:spPr>
          <a:xfrm>
            <a:off x="8830025" y="5474104"/>
            <a:ext cx="868680" cy="868680"/>
          </a:xfrm>
          <a:prstGeom prst="rect">
            <a:avLst/>
          </a:prstGeom>
        </p:spPr>
      </p:pic>
    </p:spTree>
    <p:extLst>
      <p:ext uri="{BB962C8B-B14F-4D97-AF65-F5344CB8AC3E}">
        <p14:creationId xmlns:p14="http://schemas.microsoft.com/office/powerpoint/2010/main" val="158072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B64DE-15D0-0241-84ED-F865A6E28FAE}"/>
              </a:ext>
            </a:extLst>
          </p:cNvPr>
          <p:cNvSpPr>
            <a:spLocks noGrp="1"/>
          </p:cNvSpPr>
          <p:nvPr>
            <p:ph type="title"/>
          </p:nvPr>
        </p:nvSpPr>
        <p:spPr/>
        <p:txBody>
          <a:bodyPr/>
          <a:lstStyle/>
          <a:p>
            <a:r>
              <a:rPr lang="en-US" dirty="0"/>
              <a:t>Williamson 2013</a:t>
            </a:r>
          </a:p>
        </p:txBody>
      </p:sp>
      <p:sp>
        <p:nvSpPr>
          <p:cNvPr id="3" name="Content Placeholder 2">
            <a:extLst>
              <a:ext uri="{FF2B5EF4-FFF2-40B4-BE49-F238E27FC236}">
                <a16:creationId xmlns:a16="http://schemas.microsoft.com/office/drawing/2014/main" id="{32EAC167-896D-9C45-BF4E-6714A2BE94F8}"/>
              </a:ext>
            </a:extLst>
          </p:cNvPr>
          <p:cNvSpPr>
            <a:spLocks noGrp="1"/>
          </p:cNvSpPr>
          <p:nvPr>
            <p:ph idx="1"/>
          </p:nvPr>
        </p:nvSpPr>
        <p:spPr/>
        <p:txBody>
          <a:bodyPr/>
          <a:lstStyle/>
          <a:p>
            <a:pPr marL="0" indent="0">
              <a:buNone/>
            </a:pPr>
            <a:r>
              <a:rPr lang="en-US" dirty="0"/>
              <a:t>…ignoring the estimation of the propensity score in the calculation of the variance leads to the </a:t>
            </a:r>
            <a:r>
              <a:rPr lang="en-US" b="1" dirty="0">
                <a:solidFill>
                  <a:schemeClr val="accent1"/>
                </a:solidFill>
              </a:rPr>
              <a:t>erroneous conclusion</a:t>
            </a:r>
            <a:r>
              <a:rPr lang="en-US" dirty="0">
                <a:solidFill>
                  <a:schemeClr val="accent1"/>
                </a:solidFill>
              </a:rPr>
              <a:t> </a:t>
            </a:r>
            <a:r>
              <a:rPr lang="en-US" dirty="0"/>
              <a:t>that the IPTW treatment effect estimator has the same variance as an unadjusted estimator; thus</a:t>
            </a:r>
            <a:r>
              <a:rPr lang="en-US" b="1" dirty="0"/>
              <a:t>, </a:t>
            </a:r>
            <a:r>
              <a:rPr lang="en-US" b="1" dirty="0">
                <a:solidFill>
                  <a:schemeClr val="accent1"/>
                </a:solidFill>
              </a:rPr>
              <a:t>it is important to use a variance estimator that correctly takes into account the estimation of the propensity score.</a:t>
            </a:r>
            <a:endParaRPr lang="en-US" dirty="0">
              <a:solidFill>
                <a:schemeClr val="accent1"/>
              </a:solidFill>
            </a:endParaRPr>
          </a:p>
          <a:p>
            <a:endParaRPr lang="en-US" dirty="0"/>
          </a:p>
        </p:txBody>
      </p:sp>
      <p:sp>
        <p:nvSpPr>
          <p:cNvPr id="4" name="Rectangle 3">
            <a:extLst>
              <a:ext uri="{FF2B5EF4-FFF2-40B4-BE49-F238E27FC236}">
                <a16:creationId xmlns:a16="http://schemas.microsoft.com/office/drawing/2014/main" id="{39D5099A-786F-4B45-B9D0-9190DF38A277}"/>
              </a:ext>
            </a:extLst>
          </p:cNvPr>
          <p:cNvSpPr/>
          <p:nvPr/>
        </p:nvSpPr>
        <p:spPr>
          <a:xfrm>
            <a:off x="374612" y="1690688"/>
            <a:ext cx="463588" cy="861774"/>
          </a:xfrm>
          <a:prstGeom prst="rect">
            <a:avLst/>
          </a:prstGeom>
        </p:spPr>
        <p:txBody>
          <a:bodyPr wrap="none">
            <a:spAutoFit/>
          </a:bodyPr>
          <a:lstStyle/>
          <a:p>
            <a:r>
              <a:rPr lang="en-US" sz="5000" b="1" dirty="0">
                <a:solidFill>
                  <a:schemeClr val="bg1"/>
                </a:solidFill>
              </a:rPr>
              <a:t>“</a:t>
            </a:r>
            <a:endParaRPr lang="en-US" sz="5000" dirty="0">
              <a:solidFill>
                <a:schemeClr val="bg1"/>
              </a:solidFill>
            </a:endParaRPr>
          </a:p>
        </p:txBody>
      </p:sp>
      <p:sp>
        <p:nvSpPr>
          <p:cNvPr id="5" name="Rectangle 4">
            <a:extLst>
              <a:ext uri="{FF2B5EF4-FFF2-40B4-BE49-F238E27FC236}">
                <a16:creationId xmlns:a16="http://schemas.microsoft.com/office/drawing/2014/main" id="{4CC08A16-2EB7-5F4F-B7B6-D50261F53A71}"/>
              </a:ext>
            </a:extLst>
          </p:cNvPr>
          <p:cNvSpPr/>
          <p:nvPr/>
        </p:nvSpPr>
        <p:spPr>
          <a:xfrm>
            <a:off x="10527577" y="5114697"/>
            <a:ext cx="463588" cy="861774"/>
          </a:xfrm>
          <a:prstGeom prst="rect">
            <a:avLst/>
          </a:prstGeom>
        </p:spPr>
        <p:txBody>
          <a:bodyPr wrap="none">
            <a:spAutoFit/>
          </a:bodyPr>
          <a:lstStyle/>
          <a:p>
            <a:r>
              <a:rPr lang="en-US" sz="5000" b="1" dirty="0">
                <a:solidFill>
                  <a:schemeClr val="bg1"/>
                </a:solidFill>
              </a:rPr>
              <a:t>”</a:t>
            </a:r>
          </a:p>
        </p:txBody>
      </p:sp>
    </p:spTree>
    <p:extLst>
      <p:ext uri="{BB962C8B-B14F-4D97-AF65-F5344CB8AC3E}">
        <p14:creationId xmlns:p14="http://schemas.microsoft.com/office/powerpoint/2010/main" val="1691261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Content Placeholder 5"/>
          <p:cNvSpPr>
            <a:spLocks noGrp="1"/>
          </p:cNvSpPr>
          <p:nvPr>
            <p:ph idx="1"/>
          </p:nvPr>
        </p:nvSpPr>
        <p:spPr>
          <a:xfrm>
            <a:off x="540937" y="1312531"/>
            <a:ext cx="10934700" cy="566309"/>
          </a:xfrm>
        </p:spPr>
        <p:txBody>
          <a:bodyPr>
            <a:normAutofit lnSpcReduction="10000"/>
          </a:bodyPr>
          <a:lstStyle/>
          <a:p>
            <a:pPr marL="0" indent="0">
              <a:buNone/>
            </a:pPr>
            <a:r>
              <a:rPr lang="en-US" dirty="0">
                <a:solidFill>
                  <a:schemeClr val="bg1"/>
                </a:solidFill>
                <a:latin typeface="Franklin Gothic Medium" charset="0"/>
                <a:ea typeface="Franklin Gothic Medium" charset="0"/>
                <a:cs typeface="Franklin Gothic Medium" charset="0"/>
              </a:rPr>
              <a:t>Randomized Controlled Trials</a:t>
            </a:r>
          </a:p>
        </p:txBody>
      </p:sp>
      <p:sp>
        <p:nvSpPr>
          <p:cNvPr id="8" name="Right Arrow 7"/>
          <p:cNvSpPr/>
          <p:nvPr/>
        </p:nvSpPr>
        <p:spPr bwMode="auto">
          <a:xfrm rot="19840580">
            <a:off x="4205261" y="3003909"/>
            <a:ext cx="1399823" cy="615160"/>
          </a:xfrm>
          <a:prstGeom prst="rightArrow">
            <a:avLst>
              <a:gd name="adj1" fmla="val 50000"/>
              <a:gd name="adj2" fmla="val 47778"/>
            </a:avLst>
          </a:prstGeom>
          <a:solidFill>
            <a:schemeClr val="accent1"/>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7030A0"/>
              </a:solidFill>
              <a:latin typeface="Arial" charset="0"/>
            </a:endParaRPr>
          </a:p>
        </p:txBody>
      </p:sp>
      <p:sp>
        <p:nvSpPr>
          <p:cNvPr id="9" name="Right Arrow 8"/>
          <p:cNvSpPr/>
          <p:nvPr/>
        </p:nvSpPr>
        <p:spPr bwMode="auto">
          <a:xfrm rot="1800947">
            <a:off x="4179469" y="4004769"/>
            <a:ext cx="1399823" cy="615160"/>
          </a:xfrm>
          <a:prstGeom prst="rightArrow">
            <a:avLst>
              <a:gd name="adj1" fmla="val 50000"/>
              <a:gd name="adj2" fmla="val 47778"/>
            </a:avLst>
          </a:prstGeom>
          <a:solidFill>
            <a:srgbClr val="848AF8"/>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1" name="TextBox 10"/>
          <p:cNvSpPr txBox="1"/>
          <p:nvPr/>
        </p:nvSpPr>
        <p:spPr>
          <a:xfrm>
            <a:off x="5666038" y="2700545"/>
            <a:ext cx="2710319" cy="666786"/>
          </a:xfrm>
          <a:prstGeom prst="rect">
            <a:avLst/>
          </a:prstGeom>
          <a:noFill/>
        </p:spPr>
        <p:txBody>
          <a:bodyPr wrap="square" rtlCol="0">
            <a:spAutoFit/>
          </a:bodyPr>
          <a:lstStyle/>
          <a:p>
            <a:r>
              <a:rPr lang="en-US" sz="3733" b="1" dirty="0">
                <a:solidFill>
                  <a:schemeClr val="accent1"/>
                </a:solidFill>
                <a:latin typeface="Franklin Gothic Heavy" charset="0"/>
                <a:ea typeface="Franklin Gothic Heavy" charset="0"/>
                <a:cs typeface="Franklin Gothic Heavy" charset="0"/>
              </a:rPr>
              <a:t>Treatment</a:t>
            </a:r>
            <a:endParaRPr lang="en-US" sz="2133" b="1" dirty="0">
              <a:solidFill>
                <a:schemeClr val="accent1"/>
              </a:solidFill>
              <a:latin typeface="Franklin Gothic Heavy" charset="0"/>
              <a:ea typeface="Franklin Gothic Heavy" charset="0"/>
              <a:cs typeface="Franklin Gothic Heavy" charset="0"/>
            </a:endParaRPr>
          </a:p>
        </p:txBody>
      </p:sp>
      <p:sp>
        <p:nvSpPr>
          <p:cNvPr id="12" name="TextBox 11"/>
          <p:cNvSpPr txBox="1"/>
          <p:nvPr/>
        </p:nvSpPr>
        <p:spPr>
          <a:xfrm>
            <a:off x="5882470" y="4285219"/>
            <a:ext cx="2277455" cy="666786"/>
          </a:xfrm>
          <a:prstGeom prst="rect">
            <a:avLst/>
          </a:prstGeom>
          <a:noFill/>
        </p:spPr>
        <p:txBody>
          <a:bodyPr wrap="square" rtlCol="0">
            <a:spAutoFit/>
          </a:bodyPr>
          <a:lstStyle/>
          <a:p>
            <a:r>
              <a:rPr lang="en-US" sz="3733" b="1" dirty="0">
                <a:solidFill>
                  <a:srgbClr val="848AF8"/>
                </a:solidFill>
                <a:latin typeface="Franklin Gothic Heavy" charset="0"/>
                <a:ea typeface="Franklin Gothic Heavy" charset="0"/>
                <a:cs typeface="Franklin Gothic Heavy" charset="0"/>
              </a:rPr>
              <a:t>Control</a:t>
            </a:r>
          </a:p>
        </p:txBody>
      </p:sp>
      <p:sp>
        <p:nvSpPr>
          <p:cNvPr id="13" name="TextBox 12"/>
          <p:cNvSpPr txBox="1"/>
          <p:nvPr/>
        </p:nvSpPr>
        <p:spPr>
          <a:xfrm>
            <a:off x="8376356" y="2778010"/>
            <a:ext cx="1196621" cy="502766"/>
          </a:xfrm>
          <a:prstGeom prst="rect">
            <a:avLst/>
          </a:prstGeom>
          <a:noFill/>
        </p:spPr>
        <p:txBody>
          <a:bodyPr wrap="square" rtlCol="0">
            <a:spAutoFit/>
          </a:bodyPr>
          <a:lstStyle/>
          <a:p>
            <a:r>
              <a:rPr lang="en-US" sz="2667" b="1" dirty="0">
                <a:solidFill>
                  <a:schemeClr val="accent1"/>
                </a:solidFill>
                <a:latin typeface="Franklin Gothic Heavy" charset="0"/>
                <a:ea typeface="Franklin Gothic Heavy" charset="0"/>
                <a:cs typeface="Franklin Gothic Heavy" charset="0"/>
              </a:rPr>
              <a:t>P=0.5</a:t>
            </a:r>
          </a:p>
        </p:txBody>
      </p:sp>
      <p:sp>
        <p:nvSpPr>
          <p:cNvPr id="14" name="TextBox 13"/>
          <p:cNvSpPr txBox="1"/>
          <p:nvPr/>
        </p:nvSpPr>
        <p:spPr>
          <a:xfrm>
            <a:off x="8376355" y="4383552"/>
            <a:ext cx="1196621" cy="502766"/>
          </a:xfrm>
          <a:prstGeom prst="rect">
            <a:avLst/>
          </a:prstGeom>
          <a:noFill/>
        </p:spPr>
        <p:txBody>
          <a:bodyPr wrap="square" rtlCol="0">
            <a:spAutoFit/>
          </a:bodyPr>
          <a:lstStyle/>
          <a:p>
            <a:r>
              <a:rPr lang="en-US" sz="2667" b="1" dirty="0">
                <a:solidFill>
                  <a:srgbClr val="848AF8"/>
                </a:solidFill>
                <a:latin typeface="Franklin Gothic Heavy" charset="0"/>
                <a:ea typeface="Franklin Gothic Heavy" charset="0"/>
                <a:cs typeface="Franklin Gothic Heavy" charset="0"/>
              </a:rPr>
              <a:t>P=0.5</a:t>
            </a:r>
          </a:p>
        </p:txBody>
      </p:sp>
      <p:pic>
        <p:nvPicPr>
          <p:cNvPr id="17" name="Picture 16"/>
          <p:cNvPicPr>
            <a:picLocks noChangeAspect="1"/>
          </p:cNvPicPr>
          <p:nvPr/>
        </p:nvPicPr>
        <p:blipFill>
          <a:blip r:embed="rId3"/>
          <a:stretch>
            <a:fillRect/>
          </a:stretch>
        </p:blipFill>
        <p:spPr>
          <a:xfrm>
            <a:off x="3346621" y="3391772"/>
            <a:ext cx="746102" cy="746102"/>
          </a:xfrm>
          <a:prstGeom prst="rect">
            <a:avLst/>
          </a:prstGeom>
          <a:scene3d>
            <a:camera prst="orthographicFront">
              <a:rot lat="0" lon="0" rev="0"/>
            </a:camera>
            <a:lightRig rig="threePt" dir="t"/>
          </a:scene3d>
          <a:sp3d/>
        </p:spPr>
      </p:pic>
      <p:grpSp>
        <p:nvGrpSpPr>
          <p:cNvPr id="23" name="Group 22"/>
          <p:cNvGrpSpPr/>
          <p:nvPr/>
        </p:nvGrpSpPr>
        <p:grpSpPr>
          <a:xfrm>
            <a:off x="2394425" y="2446880"/>
            <a:ext cx="731519" cy="2585121"/>
            <a:chOff x="2699093" y="2184396"/>
            <a:chExt cx="242305" cy="982135"/>
          </a:xfrm>
          <a:solidFill>
            <a:srgbClr val="00B0F0"/>
          </a:solidFill>
        </p:grpSpPr>
        <p:sp>
          <p:nvSpPr>
            <p:cNvPr id="25" name="Oval 24"/>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 name="Rectangle 25"/>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16" name="Title 4"/>
          <p:cNvSpPr txBox="1">
            <a:spLocks/>
          </p:cNvSpPr>
          <p:nvPr/>
        </p:nvSpPr>
        <p:spPr>
          <a:xfrm>
            <a:off x="540937" y="2701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strike="sngStrike" dirty="0">
                <a:solidFill>
                  <a:schemeClr val="bg1"/>
                </a:solidFill>
                <a:latin typeface="Franklin Gothic Heavy" charset="0"/>
                <a:ea typeface="Franklin Gothic Heavy" charset="0"/>
                <a:cs typeface="Franklin Gothic Heavy" charset="0"/>
              </a:rPr>
              <a:t>Observational Studies</a:t>
            </a:r>
          </a:p>
        </p:txBody>
      </p:sp>
      <p:pic>
        <p:nvPicPr>
          <p:cNvPr id="15" name="Picture 14">
            <a:extLst>
              <a:ext uri="{FF2B5EF4-FFF2-40B4-BE49-F238E27FC236}">
                <a16:creationId xmlns:a16="http://schemas.microsoft.com/office/drawing/2014/main" id="{B1DA2B84-32ED-EC42-8122-0C123B15A278}"/>
              </a:ext>
            </a:extLst>
          </p:cNvPr>
          <p:cNvPicPr>
            <a:picLocks noChangeAspect="1"/>
          </p:cNvPicPr>
          <p:nvPr/>
        </p:nvPicPr>
        <p:blipFill>
          <a:blip r:embed="rId4">
            <a:duotone>
              <a:schemeClr val="accent6">
                <a:shade val="45000"/>
                <a:satMod val="135000"/>
              </a:schemeClr>
              <a:prstClr val="white"/>
            </a:duotone>
          </a:blip>
          <a:stretch>
            <a:fillRect/>
          </a:stretch>
        </p:blipFill>
        <p:spPr>
          <a:xfrm>
            <a:off x="8392698" y="4727652"/>
            <a:ext cx="1072295" cy="536148"/>
          </a:xfrm>
          <a:prstGeom prst="rect">
            <a:avLst/>
          </a:prstGeom>
        </p:spPr>
      </p:pic>
      <p:pic>
        <p:nvPicPr>
          <p:cNvPr id="18" name="Picture 17">
            <a:extLst>
              <a:ext uri="{FF2B5EF4-FFF2-40B4-BE49-F238E27FC236}">
                <a16:creationId xmlns:a16="http://schemas.microsoft.com/office/drawing/2014/main" id="{D1475705-4A4B-CB44-8FFB-6CE7BF631F09}"/>
              </a:ext>
            </a:extLst>
          </p:cNvPr>
          <p:cNvPicPr>
            <a:picLocks noChangeAspect="1"/>
          </p:cNvPicPr>
          <p:nvPr/>
        </p:nvPicPr>
        <p:blipFill>
          <a:blip r:embed="rId4">
            <a:duotone>
              <a:schemeClr val="accent1">
                <a:shade val="45000"/>
                <a:satMod val="135000"/>
              </a:schemeClr>
              <a:prstClr val="white"/>
            </a:duotone>
          </a:blip>
          <a:stretch>
            <a:fillRect/>
          </a:stretch>
        </p:blipFill>
        <p:spPr>
          <a:xfrm>
            <a:off x="8392698" y="3125631"/>
            <a:ext cx="1072295" cy="536148"/>
          </a:xfrm>
          <a:prstGeom prst="rect">
            <a:avLst/>
          </a:prstGeom>
        </p:spPr>
      </p:pic>
    </p:spTree>
    <p:extLst>
      <p:ext uri="{BB962C8B-B14F-4D97-AF65-F5344CB8AC3E}">
        <p14:creationId xmlns:p14="http://schemas.microsoft.com/office/powerpoint/2010/main" val="133028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animBg="1"/>
      <p:bldP spid="9" grpId="0" animBg="1"/>
      <p:bldP spid="11" grpId="0"/>
      <p:bldP spid="12" grpId="0"/>
      <p:bldP spid="13" grpId="0"/>
      <p:bldP spid="1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p:spTree>
    <p:extLst>
      <p:ext uri="{BB962C8B-B14F-4D97-AF65-F5344CB8AC3E}">
        <p14:creationId xmlns:p14="http://schemas.microsoft.com/office/powerpoint/2010/main" val="40318293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204259" y="3771157"/>
                <a:ext cx="11436015" cy="1351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5"/>
                              </a:solidFill>
                              <a:latin typeface="Cambria Math" panose="02040503050406030204" pitchFamily="18" charset="0"/>
                            </a:rPr>
                          </m:ctrlPr>
                        </m:sSubPr>
                        <m:e>
                          <m:acc>
                            <m:accPr>
                              <m:chr m:val="̂"/>
                              <m:ctrlPr>
                                <a:rPr lang="en-US" sz="2800" b="0" i="1" smtClean="0">
                                  <a:solidFill>
                                    <a:schemeClr val="accent5"/>
                                  </a:solidFill>
                                  <a:latin typeface="Cambria Math" panose="02040503050406030204" pitchFamily="18" charset="0"/>
                                </a:rPr>
                              </m:ctrlPr>
                            </m:accPr>
                            <m:e>
                              <m:r>
                                <a:rPr lang="en-US" sz="2800" b="0" i="1" smtClean="0">
                                  <a:solidFill>
                                    <a:schemeClr val="accent5"/>
                                  </a:solidFill>
                                  <a:latin typeface="Cambria Math" panose="02040503050406030204" pitchFamily="18" charset="0"/>
                                </a:rPr>
                                <m:t>𝛿</m:t>
                              </m:r>
                            </m:e>
                          </m:acc>
                        </m:e>
                        <m:sub>
                          <m:r>
                            <a:rPr lang="en-US" sz="2800" b="0" i="1" smtClean="0">
                              <a:solidFill>
                                <a:schemeClr val="accent5"/>
                              </a:solidFill>
                              <a:latin typeface="Cambria Math" panose="02040503050406030204" pitchFamily="18" charset="0"/>
                            </a:rPr>
                            <m:t>1</m:t>
                          </m:r>
                        </m:sub>
                      </m:sSub>
                      <m:r>
                        <a:rPr lang="en-US" sz="2800" b="0" i="1" smtClean="0">
                          <a:solidFill>
                            <a:schemeClr val="accent5"/>
                          </a:solidFill>
                          <a:latin typeface="Cambria Math" panose="02040503050406030204" pitchFamily="18" charset="0"/>
                        </a:rPr>
                        <m:t>=</m:t>
                      </m:r>
                      <m:f>
                        <m:fPr>
                          <m:ctrlPr>
                            <a:rPr lang="en-US" sz="2800" b="0" i="1" smtClean="0">
                              <a:solidFill>
                                <a:schemeClr val="bg1"/>
                              </a:solidFill>
                              <a:latin typeface="Cambria Math" panose="02040503050406030204" pitchFamily="18" charset="0"/>
                            </a:rPr>
                          </m:ctrlPr>
                        </m:fPr>
                        <m:num>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b="0" i="1" smtClean="0">
                                      <a:solidFill>
                                        <a:schemeClr val="bg1"/>
                                      </a:solidFill>
                                      <a:latin typeface="Cambria Math" panose="02040503050406030204" pitchFamily="18" charset="0"/>
                                    </a:rPr>
                                  </m:ctrlPr>
                                </m:dPr>
                                <m:e>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𝑍</m:t>
                                      </m:r>
                                    </m:e>
                                    <m:sub>
                                      <m:r>
                                        <a:rPr lang="en-US" sz="2800" b="0" i="1" smtClean="0">
                                          <a:solidFill>
                                            <a:schemeClr val="bg1"/>
                                          </a:solidFill>
                                          <a:latin typeface="Cambria Math" panose="02040503050406030204" pitchFamily="18" charset="0"/>
                                        </a:rPr>
                                        <m:t>𝑖</m:t>
                                      </m:r>
                                    </m:sub>
                                  </m:sSub>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𝑒</m:t>
                                      </m:r>
                                      <m:d>
                                        <m:dPr>
                                          <m:ctrlPr>
                                            <a:rPr lang="en-US" sz="2800" b="1" i="1" smtClean="0">
                                              <a:solidFill>
                                                <a:schemeClr val="bg1"/>
                                              </a:solidFill>
                                              <a:latin typeface="Cambria Math" panose="02040503050406030204" pitchFamily="18" charset="0"/>
                                            </a:rPr>
                                          </m:ctrlPr>
                                        </m:dPr>
                                        <m:e>
                                          <m:sSub>
                                            <m:sSubPr>
                                              <m:ctrlPr>
                                                <a:rPr lang="en-US" sz="2800" b="1" i="1" smtClean="0">
                                                  <a:solidFill>
                                                    <a:schemeClr val="bg1"/>
                                                  </a:solidFill>
                                                  <a:latin typeface="Cambria Math" panose="02040503050406030204" pitchFamily="18" charset="0"/>
                                                </a:rPr>
                                              </m:ctrlPr>
                                            </m:sSubPr>
                                            <m:e>
                                              <m:r>
                                                <a:rPr lang="en-US" sz="2800" b="1" i="0" smtClean="0">
                                                  <a:solidFill>
                                                    <a:schemeClr val="bg1"/>
                                                  </a:solidFill>
                                                  <a:latin typeface="Cambria Math" panose="02040503050406030204" pitchFamily="18" charset="0"/>
                                                </a:rPr>
                                                <m:t>𝐗</m:t>
                                              </m:r>
                                            </m:e>
                                            <m:sub>
                                              <m:r>
                                                <a:rPr lang="en-US" sz="2800" b="0" i="1" smtClean="0">
                                                  <a:solidFill>
                                                    <a:schemeClr val="bg1"/>
                                                  </a:solidFill>
                                                  <a:latin typeface="Cambria Math" panose="02040503050406030204" pitchFamily="18" charset="0"/>
                                                </a:rPr>
                                                <m:t>𝑖</m:t>
                                              </m:r>
                                            </m:sub>
                                          </m:sSub>
                                          <m:r>
                                            <a:rPr lang="en-US" sz="2800" b="1"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𝑍</m:t>
                                          </m:r>
                                        </m:e>
                                        <m:sub>
                                          <m:r>
                                            <a:rPr lang="en-US" sz="2800" b="0" i="1" smtClean="0">
                                              <a:solidFill>
                                                <a:schemeClr val="bg1"/>
                                              </a:solidFill>
                                              <a:latin typeface="Cambria Math" panose="02040503050406030204" pitchFamily="18" charset="0"/>
                                            </a:rPr>
                                            <m:t>𝑖</m:t>
                                          </m:r>
                                        </m:sub>
                                      </m:sSub>
                                    </m:e>
                                  </m:d>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sSub>
                                        <m:sSubPr>
                                          <m:ctrlPr>
                                            <a:rPr lang="en-US" sz="2800" b="1" i="0" smtClean="0">
                                              <a:solidFill>
                                                <a:schemeClr val="bg1"/>
                                              </a:solidFill>
                                              <a:latin typeface="Cambria Math" panose="02040503050406030204" pitchFamily="18" charset="0"/>
                                            </a:rPr>
                                          </m:ctrlPr>
                                        </m:sSubPr>
                                        <m:e>
                                          <m:r>
                                            <a:rPr lang="en-US" sz="2800" b="1" i="0" smtClean="0">
                                              <a:solidFill>
                                                <a:schemeClr val="bg1"/>
                                              </a:solidFill>
                                              <a:latin typeface="Cambria Math" panose="02040503050406030204" pitchFamily="18" charset="0"/>
                                            </a:rPr>
                                            <m:t>𝐗</m:t>
                                          </m:r>
                                        </m:e>
                                        <m:sub>
                                          <m:r>
                                            <m:rPr>
                                              <m:sty m:val="p"/>
                                            </m:rPr>
                                            <a:rPr lang="en-US" sz="2800" b="0" i="0" smtClean="0">
                                              <a:solidFill>
                                                <a:schemeClr val="bg1"/>
                                              </a:solidFill>
                                              <a:latin typeface="Cambria Math" panose="02040503050406030204" pitchFamily="18" charset="0"/>
                                            </a:rPr>
                                            <m:t>i</m:t>
                                          </m:r>
                                        </m:sub>
                                      </m:sSub>
                                      <m:r>
                                        <a:rPr lang="en-US" sz="2800" b="0" i="1" smtClean="0">
                                          <a:solidFill>
                                            <a:schemeClr val="bg1"/>
                                          </a:solidFill>
                                          <a:latin typeface="Cambria Math" panose="02040503050406030204" pitchFamily="18" charset="0"/>
                                        </a:rPr>
                                        <m:t>, </m:t>
                                      </m:r>
                                      <m:r>
                                        <a:rPr lang="en-US" sz="2800" b="1" i="1" smtClean="0">
                                          <a:solidFill>
                                            <a:schemeClr val="bg1"/>
                                          </a:solidFill>
                                          <a:latin typeface="Cambria Math" panose="02040503050406030204" pitchFamily="18" charset="0"/>
                                        </a:rPr>
                                        <m:t>𝜷</m:t>
                                      </m:r>
                                    </m:e>
                                  </m:d>
                                </m:e>
                              </m:d>
                              <m:d>
                                <m:dPr>
                                  <m:ctrlPr>
                                    <a:rPr lang="en-US" sz="2800" b="0" i="1" smtClean="0">
                                      <a:solidFill>
                                        <a:schemeClr val="bg1"/>
                                      </a:solidFill>
                                      <a:latin typeface="Cambria Math" panose="02040503050406030204" pitchFamily="18" charset="0"/>
                                    </a:rPr>
                                  </m:ctrlPr>
                                </m:dPr>
                                <m:e>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sSub>
                                        <m:sSubPr>
                                          <m:ctrlPr>
                                            <a:rPr lang="en-US" sz="2800" b="0" i="1" smtClean="0">
                                              <a:solidFill>
                                                <a:schemeClr val="bg1"/>
                                              </a:solidFill>
                                              <a:latin typeface="Cambria Math" panose="02040503050406030204" pitchFamily="18" charset="0"/>
                                            </a:rPr>
                                          </m:ctrlPr>
                                        </m:sSubPr>
                                        <m:e>
                                          <m:r>
                                            <a:rPr lang="en-US" sz="2800" b="1" i="0" smtClean="0">
                                              <a:solidFill>
                                                <a:schemeClr val="bg1"/>
                                              </a:solidFill>
                                              <a:latin typeface="Cambria Math" panose="02040503050406030204" pitchFamily="18" charset="0"/>
                                            </a:rPr>
                                            <m:t>𝐗</m:t>
                                          </m:r>
                                        </m:e>
                                        <m:sub>
                                          <m:r>
                                            <a:rPr lang="en-US" sz="2800" b="0" i="1" smtClean="0">
                                              <a:solidFill>
                                                <a:schemeClr val="bg1"/>
                                              </a:solidFill>
                                              <a:latin typeface="Cambria Math" panose="02040503050406030204" pitchFamily="18" charset="0"/>
                                            </a:rPr>
                                            <m:t>𝑖</m:t>
                                          </m:r>
                                        </m:sub>
                                      </m:sSub>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acc>
                                            <m:accPr>
                                              <m:chr m:val="̂"/>
                                              <m:ctrlPr>
                                                <a:rPr lang="en-US" sz="2800" b="1" i="1" smtClean="0">
                                                  <a:solidFill>
                                                    <a:schemeClr val="bg1"/>
                                                  </a:solidFill>
                                                  <a:latin typeface="Cambria Math" panose="02040503050406030204" pitchFamily="18" charset="0"/>
                                                </a:rPr>
                                              </m:ctrlPr>
                                            </m:accPr>
                                            <m:e>
                                              <m:r>
                                                <a:rPr lang="en-US" sz="2800" b="1" i="0" smtClean="0">
                                                  <a:solidFill>
                                                    <a:schemeClr val="bg1"/>
                                                  </a:solidFill>
                                                  <a:latin typeface="Cambria Math" panose="02040503050406030204" pitchFamily="18" charset="0"/>
                                                </a:rPr>
                                                <m:t>𝛂</m:t>
                                              </m:r>
                                            </m:e>
                                          </m:acc>
                                        </m:e>
                                        <m:sub>
                                          <m:r>
                                            <a:rPr lang="en-US" sz="2800" b="0" i="1" smtClean="0">
                                              <a:solidFill>
                                                <a:schemeClr val="bg1"/>
                                              </a:solidFill>
                                              <a:latin typeface="Cambria Math" panose="02040503050406030204" pitchFamily="18" charset="0"/>
                                            </a:rPr>
                                            <m:t>1</m:t>
                                          </m:r>
                                        </m:sub>
                                      </m:sSub>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sSub>
                                        <m:sSubPr>
                                          <m:ctrlPr>
                                            <a:rPr lang="en-US" sz="2800" b="0" i="1" smtClean="0">
                                              <a:solidFill>
                                                <a:schemeClr val="bg1"/>
                                              </a:solidFill>
                                              <a:latin typeface="Cambria Math" panose="02040503050406030204" pitchFamily="18" charset="0"/>
                                            </a:rPr>
                                          </m:ctrlPr>
                                        </m:sSubPr>
                                        <m:e>
                                          <m:r>
                                            <a:rPr lang="en-US" sz="2800" b="1" i="0" smtClean="0">
                                              <a:solidFill>
                                                <a:schemeClr val="bg1"/>
                                              </a:solidFill>
                                              <a:latin typeface="Cambria Math" panose="02040503050406030204" pitchFamily="18" charset="0"/>
                                            </a:rPr>
                                            <m:t>𝐗</m:t>
                                          </m:r>
                                        </m:e>
                                        <m:sub>
                                          <m:r>
                                            <a:rPr lang="en-US" sz="2800" b="0" i="1" smtClean="0">
                                              <a:solidFill>
                                                <a:schemeClr val="bg1"/>
                                              </a:solidFill>
                                              <a:latin typeface="Cambria Math" panose="02040503050406030204" pitchFamily="18" charset="0"/>
                                            </a:rPr>
                                            <m:t>𝑖</m:t>
                                          </m:r>
                                        </m:sub>
                                      </m:sSub>
                                      <m:r>
                                        <a:rPr lang="en-US" sz="2800" b="0" i="1" smtClean="0">
                                          <a:solidFill>
                                            <a:schemeClr val="bg1"/>
                                          </a:solidFill>
                                          <a:latin typeface="Cambria Math" panose="02040503050406030204" pitchFamily="18" charset="0"/>
                                        </a:rPr>
                                        <m:t>, </m:t>
                                      </m:r>
                                      <m:sSub>
                                        <m:sSubPr>
                                          <m:ctrlPr>
                                            <a:rPr lang="en-US" sz="2800" b="0" i="1" smtClean="0">
                                              <a:solidFill>
                                                <a:schemeClr val="bg1"/>
                                              </a:solidFill>
                                              <a:latin typeface="Cambria Math" panose="02040503050406030204" pitchFamily="18" charset="0"/>
                                            </a:rPr>
                                          </m:ctrlPr>
                                        </m:sSubPr>
                                        <m:e>
                                          <m:acc>
                                            <m:accPr>
                                              <m:chr m:val="̂"/>
                                              <m:ctrlPr>
                                                <a:rPr lang="en-US" sz="2800" b="1" i="1" smtClean="0">
                                                  <a:solidFill>
                                                    <a:schemeClr val="bg1"/>
                                                  </a:solidFill>
                                                  <a:latin typeface="Cambria Math" panose="02040503050406030204" pitchFamily="18" charset="0"/>
                                                </a:rPr>
                                              </m:ctrlPr>
                                            </m:accPr>
                                            <m:e>
                                              <m:r>
                                                <a:rPr lang="en-US" sz="2800" b="1" i="0" smtClean="0">
                                                  <a:solidFill>
                                                    <a:schemeClr val="bg1"/>
                                                  </a:solidFill>
                                                  <a:latin typeface="Cambria Math" panose="02040503050406030204" pitchFamily="18" charset="0"/>
                                                </a:rPr>
                                                <m:t>𝛂</m:t>
                                              </m:r>
                                            </m:e>
                                          </m:acc>
                                        </m:e>
                                        <m:sub>
                                          <m:r>
                                            <a:rPr lang="en-US" sz="2800" b="0" i="1" smtClean="0">
                                              <a:solidFill>
                                                <a:schemeClr val="bg1"/>
                                              </a:solidFill>
                                              <a:latin typeface="Cambria Math" panose="02040503050406030204" pitchFamily="18" charset="0"/>
                                            </a:rPr>
                                            <m:t>0</m:t>
                                          </m:r>
                                        </m:sub>
                                      </m:sSub>
                                    </m:e>
                                  </m:d>
                                </m:e>
                              </m:d>
                            </m:e>
                          </m:nary>
                        </m:num>
                        <m:den>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i="1">
                                      <a:solidFill>
                                        <a:schemeClr val="bg1"/>
                                      </a:solidFill>
                                      <a:latin typeface="Cambria Math" panose="02040503050406030204" pitchFamily="18" charset="0"/>
                                    </a:rPr>
                                  </m:ctrlPr>
                                </m:dPr>
                                <m:e>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𝑍</m:t>
                                      </m:r>
                                    </m:e>
                                    <m:sub>
                                      <m:r>
                                        <a:rPr lang="en-US" sz="2800" i="1">
                                          <a:solidFill>
                                            <a:schemeClr val="bg1"/>
                                          </a:solidFill>
                                          <a:latin typeface="Cambria Math" panose="02040503050406030204" pitchFamily="18" charset="0"/>
                                        </a:rPr>
                                        <m:t>𝑖</m:t>
                                      </m:r>
                                    </m:sub>
                                  </m:sSub>
                                  <m:d>
                                    <m:dPr>
                                      <m:ctrlPr>
                                        <a:rPr lang="en-US" sz="2800" i="1">
                                          <a:solidFill>
                                            <a:schemeClr val="bg1"/>
                                          </a:solidFill>
                                          <a:latin typeface="Cambria Math" panose="02040503050406030204" pitchFamily="18" charset="0"/>
                                        </a:rPr>
                                      </m:ctrlPr>
                                    </m:dPr>
                                    <m:e>
                                      <m:r>
                                        <a:rPr lang="en-US" sz="2800" i="1">
                                          <a:solidFill>
                                            <a:schemeClr val="bg1"/>
                                          </a:solidFill>
                                          <a:latin typeface="Cambria Math" panose="02040503050406030204" pitchFamily="18" charset="0"/>
                                        </a:rPr>
                                        <m:t>1−</m:t>
                                      </m:r>
                                      <m:r>
                                        <a:rPr lang="en-US" sz="2800" i="1">
                                          <a:solidFill>
                                            <a:schemeClr val="bg1"/>
                                          </a:solidFill>
                                          <a:latin typeface="Cambria Math" panose="02040503050406030204" pitchFamily="18" charset="0"/>
                                        </a:rPr>
                                        <m:t>𝑒</m:t>
                                      </m:r>
                                      <m:d>
                                        <m:dPr>
                                          <m:ctrlPr>
                                            <a:rPr lang="en-US" sz="2800" b="1" i="1">
                                              <a:solidFill>
                                                <a:schemeClr val="bg1"/>
                                              </a:solidFill>
                                              <a:latin typeface="Cambria Math" panose="02040503050406030204" pitchFamily="18" charset="0"/>
                                            </a:rPr>
                                          </m:ctrlPr>
                                        </m:dPr>
                                        <m:e>
                                          <m:sSub>
                                            <m:sSubPr>
                                              <m:ctrlPr>
                                                <a:rPr lang="en-US" sz="2800" b="1" i="1">
                                                  <a:solidFill>
                                                    <a:schemeClr val="bg1"/>
                                                  </a:solidFill>
                                                  <a:latin typeface="Cambria Math" panose="02040503050406030204" pitchFamily="18" charset="0"/>
                                                </a:rPr>
                                              </m:ctrlPr>
                                            </m:sSubPr>
                                            <m:e>
                                              <m:r>
                                                <a:rPr lang="en-US" sz="2800" b="1">
                                                  <a:solidFill>
                                                    <a:schemeClr val="bg1"/>
                                                  </a:solidFill>
                                                  <a:latin typeface="Cambria Math" panose="02040503050406030204" pitchFamily="18" charset="0"/>
                                                </a:rPr>
                                                <m:t>𝐗</m:t>
                                              </m:r>
                                            </m:e>
                                            <m:sub>
                                              <m:r>
                                                <a:rPr lang="en-US" sz="2800" i="1">
                                                  <a:solidFill>
                                                    <a:schemeClr val="bg1"/>
                                                  </a:solidFill>
                                                  <a:latin typeface="Cambria Math" panose="02040503050406030204" pitchFamily="18" charset="0"/>
                                                </a:rPr>
                                                <m:t>𝑖</m:t>
                                              </m:r>
                                            </m:sub>
                                          </m:sSub>
                                          <m:r>
                                            <a:rPr lang="en-US" sz="2800" b="1" i="1">
                                              <a:solidFill>
                                                <a:schemeClr val="bg1"/>
                                              </a:solidFill>
                                              <a:latin typeface="Cambria Math" panose="02040503050406030204" pitchFamily="18" charset="0"/>
                                            </a:rPr>
                                            <m:t>,</m:t>
                                          </m:r>
                                          <m:r>
                                            <a:rPr lang="en-US" sz="2800" b="1" i="1">
                                              <a:solidFill>
                                                <a:schemeClr val="bg1"/>
                                              </a:solidFill>
                                              <a:latin typeface="Cambria Math" panose="02040503050406030204" pitchFamily="18" charset="0"/>
                                            </a:rPr>
                                            <m:t>𝜷</m:t>
                                          </m:r>
                                        </m:e>
                                      </m:d>
                                    </m:e>
                                  </m:d>
                                  <m:r>
                                    <a:rPr lang="en-US" sz="2800" i="1">
                                      <a:solidFill>
                                        <a:schemeClr val="bg1"/>
                                      </a:solidFill>
                                      <a:latin typeface="Cambria Math" panose="02040503050406030204" pitchFamily="18" charset="0"/>
                                    </a:rPr>
                                    <m:t>+</m:t>
                                  </m:r>
                                  <m:d>
                                    <m:dPr>
                                      <m:ctrlPr>
                                        <a:rPr lang="en-US" sz="2800" i="1">
                                          <a:solidFill>
                                            <a:schemeClr val="bg1"/>
                                          </a:solidFill>
                                          <a:latin typeface="Cambria Math" panose="02040503050406030204" pitchFamily="18" charset="0"/>
                                        </a:rPr>
                                      </m:ctrlPr>
                                    </m:dPr>
                                    <m:e>
                                      <m:r>
                                        <a:rPr lang="en-US" sz="2800" i="1">
                                          <a:solidFill>
                                            <a:schemeClr val="bg1"/>
                                          </a:solidFill>
                                          <a:latin typeface="Cambria Math" panose="02040503050406030204" pitchFamily="18" charset="0"/>
                                        </a:rPr>
                                        <m:t>1−</m:t>
                                      </m:r>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𝑍</m:t>
                                          </m:r>
                                        </m:e>
                                        <m:sub>
                                          <m:r>
                                            <a:rPr lang="en-US" sz="2800" i="1">
                                              <a:solidFill>
                                                <a:schemeClr val="bg1"/>
                                              </a:solidFill>
                                              <a:latin typeface="Cambria Math" panose="02040503050406030204" pitchFamily="18" charset="0"/>
                                            </a:rPr>
                                            <m:t>𝑖</m:t>
                                          </m:r>
                                        </m:sub>
                                      </m:sSub>
                                    </m:e>
                                  </m:d>
                                  <m:r>
                                    <a:rPr lang="en-US" sz="2800" i="1">
                                      <a:solidFill>
                                        <a:schemeClr val="bg1"/>
                                      </a:solidFill>
                                      <a:latin typeface="Cambria Math" panose="02040503050406030204" pitchFamily="18" charset="0"/>
                                    </a:rPr>
                                    <m:t>𝑒</m:t>
                                  </m:r>
                                  <m:d>
                                    <m:dPr>
                                      <m:ctrlPr>
                                        <a:rPr lang="en-US" sz="2800" i="1">
                                          <a:solidFill>
                                            <a:schemeClr val="bg1"/>
                                          </a:solidFill>
                                          <a:latin typeface="Cambria Math" panose="02040503050406030204" pitchFamily="18" charset="0"/>
                                        </a:rPr>
                                      </m:ctrlPr>
                                    </m:dPr>
                                    <m:e>
                                      <m:sSub>
                                        <m:sSubPr>
                                          <m:ctrlPr>
                                            <a:rPr lang="en-US" sz="2800" b="1" i="1">
                                              <a:solidFill>
                                                <a:schemeClr val="bg1"/>
                                              </a:solidFill>
                                              <a:latin typeface="Cambria Math" panose="02040503050406030204" pitchFamily="18" charset="0"/>
                                            </a:rPr>
                                          </m:ctrlPr>
                                        </m:sSubPr>
                                        <m:e>
                                          <m:r>
                                            <a:rPr lang="en-US" sz="2800" b="1">
                                              <a:solidFill>
                                                <a:schemeClr val="bg1"/>
                                              </a:solidFill>
                                              <a:latin typeface="Cambria Math" panose="02040503050406030204" pitchFamily="18" charset="0"/>
                                            </a:rPr>
                                            <m:t>𝐗</m:t>
                                          </m:r>
                                        </m:e>
                                        <m:sub>
                                          <m:r>
                                            <m:rPr>
                                              <m:sty m:val="p"/>
                                            </m:rPr>
                                            <a:rPr lang="en-US" sz="2800">
                                              <a:solidFill>
                                                <a:schemeClr val="bg1"/>
                                              </a:solidFill>
                                              <a:latin typeface="Cambria Math" panose="02040503050406030204" pitchFamily="18" charset="0"/>
                                            </a:rPr>
                                            <m:t>i</m:t>
                                          </m:r>
                                        </m:sub>
                                      </m:sSub>
                                      <m:r>
                                        <a:rPr lang="en-US" sz="2800" i="1">
                                          <a:solidFill>
                                            <a:schemeClr val="bg1"/>
                                          </a:solidFill>
                                          <a:latin typeface="Cambria Math" panose="02040503050406030204" pitchFamily="18" charset="0"/>
                                        </a:rPr>
                                        <m:t>, </m:t>
                                      </m:r>
                                      <m:r>
                                        <a:rPr lang="en-US" sz="2800" b="1" i="1">
                                          <a:solidFill>
                                            <a:schemeClr val="bg1"/>
                                          </a:solidFill>
                                          <a:latin typeface="Cambria Math" panose="02040503050406030204" pitchFamily="18" charset="0"/>
                                        </a:rPr>
                                        <m:t>𝜷</m:t>
                                      </m:r>
                                    </m:e>
                                  </m:d>
                                </m:e>
                              </m:d>
                            </m:e>
                          </m:nary>
                        </m:den>
                      </m:f>
                    </m:oMath>
                  </m:oMathPara>
                </a14:m>
                <a:endParaRPr lang="en-US" sz="2800" dirty="0"/>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436015" cy="1351652"/>
              </a:xfrm>
              <a:prstGeom prst="rect">
                <a:avLst/>
              </a:prstGeom>
              <a:blipFill>
                <a:blip r:embed="rId4"/>
                <a:stretch>
                  <a:fillRect l="-222" t="-43925" b="-71028"/>
                </a:stretch>
              </a:blipFill>
            </p:spPr>
            <p:txBody>
              <a:bodyPr/>
              <a:lstStyle/>
              <a:p>
                <a:r>
                  <a:rPr lang="en-US">
                    <a:noFill/>
                  </a:rPr>
                  <a:t> </a:t>
                </a:r>
              </a:p>
            </p:txBody>
          </p:sp>
        </mc:Fallback>
      </mc:AlternateContent>
    </p:spTree>
    <p:extLst>
      <p:ext uri="{BB962C8B-B14F-4D97-AF65-F5344CB8AC3E}">
        <p14:creationId xmlns:p14="http://schemas.microsoft.com/office/powerpoint/2010/main" val="23918219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204259" y="3771157"/>
                <a:ext cx="11436015" cy="1351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5"/>
                              </a:solidFill>
                              <a:latin typeface="Cambria Math" panose="02040503050406030204" pitchFamily="18" charset="0"/>
                            </a:rPr>
                          </m:ctrlPr>
                        </m:sSubPr>
                        <m:e>
                          <m:acc>
                            <m:accPr>
                              <m:chr m:val="̂"/>
                              <m:ctrlPr>
                                <a:rPr lang="en-US" sz="2800" b="0" i="1" smtClean="0">
                                  <a:solidFill>
                                    <a:schemeClr val="accent5"/>
                                  </a:solidFill>
                                  <a:latin typeface="Cambria Math" panose="02040503050406030204" pitchFamily="18" charset="0"/>
                                </a:rPr>
                              </m:ctrlPr>
                            </m:accPr>
                            <m:e>
                              <m:r>
                                <a:rPr lang="en-US" sz="2800" b="0" i="1" smtClean="0">
                                  <a:solidFill>
                                    <a:schemeClr val="accent5"/>
                                  </a:solidFill>
                                  <a:latin typeface="Cambria Math" panose="02040503050406030204" pitchFamily="18" charset="0"/>
                                </a:rPr>
                                <m:t>𝛿</m:t>
                              </m:r>
                            </m:e>
                          </m:acc>
                        </m:e>
                        <m:sub>
                          <m:r>
                            <a:rPr lang="en-US" sz="2800" b="0" i="1" smtClean="0">
                              <a:solidFill>
                                <a:schemeClr val="accent5"/>
                              </a:solidFill>
                              <a:latin typeface="Cambria Math" panose="02040503050406030204" pitchFamily="18" charset="0"/>
                            </a:rPr>
                            <m:t>1</m:t>
                          </m:r>
                        </m:sub>
                      </m:sSub>
                      <m:r>
                        <a:rPr lang="en-US" sz="2800" b="0" i="1" smtClean="0">
                          <a:solidFill>
                            <a:schemeClr val="accent5"/>
                          </a:solidFill>
                          <a:latin typeface="Cambria Math" panose="02040503050406030204" pitchFamily="18" charset="0"/>
                        </a:rPr>
                        <m:t>=</m:t>
                      </m:r>
                      <m:f>
                        <m:fPr>
                          <m:ctrlPr>
                            <a:rPr lang="en-US" sz="2800" b="0" i="1" smtClean="0">
                              <a:solidFill>
                                <a:schemeClr val="bg1"/>
                              </a:solidFill>
                              <a:latin typeface="Cambria Math" panose="02040503050406030204" pitchFamily="18" charset="0"/>
                            </a:rPr>
                          </m:ctrlPr>
                        </m:fPr>
                        <m:num>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b="0" i="1" smtClean="0">
                                      <a:solidFill>
                                        <a:schemeClr val="bg1"/>
                                      </a:solidFill>
                                      <a:latin typeface="Cambria Math" panose="02040503050406030204" pitchFamily="18" charset="0"/>
                                    </a:rPr>
                                  </m:ctrlPr>
                                </m:dPr>
                                <m:e>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𝑍</m:t>
                                      </m:r>
                                    </m:e>
                                    <m:sub>
                                      <m:r>
                                        <a:rPr lang="en-US" sz="2800" b="0" i="1" smtClean="0">
                                          <a:solidFill>
                                            <a:schemeClr val="accent1"/>
                                          </a:solidFill>
                                          <a:latin typeface="Cambria Math" panose="02040503050406030204" pitchFamily="18" charset="0"/>
                                        </a:rPr>
                                        <m:t>𝑖</m:t>
                                      </m:r>
                                    </m:sub>
                                  </m:sSub>
                                  <m:d>
                                    <m:dPr>
                                      <m:ctrlPr>
                                        <a:rPr lang="en-US" sz="2800" b="0" i="1" smtClean="0">
                                          <a:solidFill>
                                            <a:schemeClr val="accent1"/>
                                          </a:solidFill>
                                          <a:latin typeface="Cambria Math" panose="02040503050406030204" pitchFamily="18" charset="0"/>
                                        </a:rPr>
                                      </m:ctrlPr>
                                    </m:dPr>
                                    <m:e>
                                      <m:r>
                                        <a:rPr lang="en-US" sz="2800" b="0" i="1" smtClean="0">
                                          <a:solidFill>
                                            <a:schemeClr val="accent1"/>
                                          </a:solidFill>
                                          <a:latin typeface="Cambria Math" panose="02040503050406030204" pitchFamily="18" charset="0"/>
                                        </a:rPr>
                                        <m:t>1−</m:t>
                                      </m:r>
                                      <m:r>
                                        <a:rPr lang="en-US" sz="2800" b="0" i="1" smtClean="0">
                                          <a:solidFill>
                                            <a:schemeClr val="accent1"/>
                                          </a:solidFill>
                                          <a:latin typeface="Cambria Math" panose="02040503050406030204" pitchFamily="18" charset="0"/>
                                        </a:rPr>
                                        <m:t>𝑒</m:t>
                                      </m:r>
                                      <m:d>
                                        <m:dPr>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0" smtClean="0">
                                                  <a:solidFill>
                                                    <a:schemeClr val="accent1"/>
                                                  </a:solidFill>
                                                  <a:latin typeface="Cambria Math" panose="02040503050406030204" pitchFamily="18" charset="0"/>
                                                </a:rPr>
                                                <m:t>𝐗</m:t>
                                              </m:r>
                                            </m:e>
                                            <m:sub>
                                              <m:r>
                                                <a:rPr lang="en-US" sz="2800" b="0" i="1" smtClean="0">
                                                  <a:solidFill>
                                                    <a:schemeClr val="accent1"/>
                                                  </a:solidFill>
                                                  <a:latin typeface="Cambria Math" panose="02040503050406030204" pitchFamily="18" charset="0"/>
                                                </a:rPr>
                                                <m:t>𝑖</m:t>
                                              </m:r>
                                            </m:sub>
                                          </m:sSub>
                                          <m:r>
                                            <a:rPr lang="en-US" sz="2800" b="1" i="1" smtClean="0">
                                              <a:solidFill>
                                                <a:schemeClr val="accent1"/>
                                              </a:solidFill>
                                              <a:latin typeface="Cambria Math" panose="02040503050406030204" pitchFamily="18" charset="0"/>
                                            </a:rPr>
                                            <m:t>,</m:t>
                                          </m:r>
                                          <m:r>
                                            <a:rPr lang="en-US" sz="2800" b="1" i="1" smtClean="0">
                                              <a:solidFill>
                                                <a:schemeClr val="accent1"/>
                                              </a:solidFill>
                                              <a:latin typeface="Cambria Math" panose="02040503050406030204" pitchFamily="18" charset="0"/>
                                            </a:rPr>
                                            <m:t>𝜷</m:t>
                                          </m:r>
                                        </m:e>
                                      </m:d>
                                    </m:e>
                                  </m:d>
                                  <m:r>
                                    <a:rPr lang="en-US" sz="2800" b="0" i="1" smtClean="0">
                                      <a:solidFill>
                                        <a:schemeClr val="bg1">
                                          <a:lumMod val="75000"/>
                                        </a:schemeClr>
                                      </a:solidFill>
                                      <a:latin typeface="Cambria Math" panose="02040503050406030204" pitchFamily="18" charset="0"/>
                                    </a:rPr>
                                    <m:t>+</m:t>
                                  </m:r>
                                  <m:d>
                                    <m:dPr>
                                      <m:ctrlPr>
                                        <a:rPr lang="en-US" sz="2800" b="0" i="1" smtClean="0">
                                          <a:solidFill>
                                            <a:schemeClr val="bg1">
                                              <a:lumMod val="75000"/>
                                            </a:schemeClr>
                                          </a:solidFill>
                                          <a:latin typeface="Cambria Math" panose="02040503050406030204" pitchFamily="18" charset="0"/>
                                        </a:rPr>
                                      </m:ctrlPr>
                                    </m:dPr>
                                    <m:e>
                                      <m:r>
                                        <a:rPr lang="en-US" sz="2800" b="0" i="1" smtClean="0">
                                          <a:solidFill>
                                            <a:schemeClr val="bg1">
                                              <a:lumMod val="75000"/>
                                            </a:schemeClr>
                                          </a:solidFill>
                                          <a:latin typeface="Cambria Math" panose="02040503050406030204" pitchFamily="18" charset="0"/>
                                        </a:rPr>
                                        <m:t>1−</m:t>
                                      </m:r>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𝑍</m:t>
                                          </m:r>
                                        </m:e>
                                        <m:sub>
                                          <m:r>
                                            <a:rPr lang="en-US" sz="2800" b="0" i="1" smtClean="0">
                                              <a:solidFill>
                                                <a:schemeClr val="bg1">
                                                  <a:lumMod val="75000"/>
                                                </a:schemeClr>
                                              </a:solidFill>
                                              <a:latin typeface="Cambria Math" panose="02040503050406030204" pitchFamily="18" charset="0"/>
                                            </a:rPr>
                                            <m:t>𝑖</m:t>
                                          </m:r>
                                        </m:sub>
                                      </m:sSub>
                                    </m:e>
                                  </m:d>
                                  <m:r>
                                    <a:rPr lang="en-US" sz="2800" b="0" i="1" smtClean="0">
                                      <a:solidFill>
                                        <a:schemeClr val="bg1">
                                          <a:lumMod val="75000"/>
                                        </a:schemeClr>
                                      </a:solidFill>
                                      <a:latin typeface="Cambria Math" panose="02040503050406030204" pitchFamily="18" charset="0"/>
                                    </a:rPr>
                                    <m:t>𝑒</m:t>
                                  </m:r>
                                  <m:d>
                                    <m:dPr>
                                      <m:ctrlPr>
                                        <a:rPr lang="en-US" sz="2800" b="0" i="1" smtClean="0">
                                          <a:solidFill>
                                            <a:schemeClr val="bg1">
                                              <a:lumMod val="75000"/>
                                            </a:schemeClr>
                                          </a:solidFill>
                                          <a:latin typeface="Cambria Math" panose="02040503050406030204" pitchFamily="18" charset="0"/>
                                        </a:rPr>
                                      </m:ctrlPr>
                                    </m:dPr>
                                    <m:e>
                                      <m:sSub>
                                        <m:sSubPr>
                                          <m:ctrlPr>
                                            <a:rPr lang="en-US" sz="2800" b="1" i="0" smtClean="0">
                                              <a:solidFill>
                                                <a:schemeClr val="bg1">
                                                  <a:lumMod val="75000"/>
                                                </a:schemeClr>
                                              </a:solidFill>
                                              <a:latin typeface="Cambria Math" panose="02040503050406030204" pitchFamily="18" charset="0"/>
                                            </a:rPr>
                                          </m:ctrlPr>
                                        </m:sSubPr>
                                        <m:e>
                                          <m:r>
                                            <a:rPr lang="en-US" sz="2800" b="1" i="0" smtClean="0">
                                              <a:solidFill>
                                                <a:schemeClr val="bg1">
                                                  <a:lumMod val="75000"/>
                                                </a:schemeClr>
                                              </a:solidFill>
                                              <a:latin typeface="Cambria Math" panose="02040503050406030204" pitchFamily="18" charset="0"/>
                                            </a:rPr>
                                            <m:t>𝐗</m:t>
                                          </m:r>
                                        </m:e>
                                        <m:sub>
                                          <m:r>
                                            <m:rPr>
                                              <m:sty m:val="p"/>
                                            </m:rPr>
                                            <a:rPr lang="en-US" sz="2800" b="0" i="0" smtClean="0">
                                              <a:solidFill>
                                                <a:schemeClr val="bg1">
                                                  <a:lumMod val="75000"/>
                                                </a:schemeClr>
                                              </a:solidFill>
                                              <a:latin typeface="Cambria Math" panose="02040503050406030204" pitchFamily="18" charset="0"/>
                                            </a:rPr>
                                            <m:t>i</m:t>
                                          </m:r>
                                        </m:sub>
                                      </m:sSub>
                                      <m:r>
                                        <a:rPr lang="en-US" sz="2800" b="0" i="1" smtClean="0">
                                          <a:solidFill>
                                            <a:schemeClr val="bg1">
                                              <a:lumMod val="75000"/>
                                            </a:schemeClr>
                                          </a:solidFill>
                                          <a:latin typeface="Cambria Math" panose="02040503050406030204" pitchFamily="18" charset="0"/>
                                        </a:rPr>
                                        <m:t>, </m:t>
                                      </m:r>
                                      <m:r>
                                        <a:rPr lang="en-US" sz="2800" b="1" i="1" smtClean="0">
                                          <a:solidFill>
                                            <a:schemeClr val="bg1">
                                              <a:lumMod val="75000"/>
                                            </a:schemeClr>
                                          </a:solidFill>
                                          <a:latin typeface="Cambria Math" panose="02040503050406030204" pitchFamily="18" charset="0"/>
                                        </a:rPr>
                                        <m:t>𝜷</m:t>
                                      </m:r>
                                    </m:e>
                                  </m:d>
                                </m:e>
                              </m:d>
                              <m:d>
                                <m:dPr>
                                  <m:ctrlPr>
                                    <a:rPr lang="en-US" sz="2800" b="0" i="1" smtClean="0">
                                      <a:solidFill>
                                        <a:schemeClr val="bg1">
                                          <a:lumMod val="75000"/>
                                        </a:schemeClr>
                                      </a:solidFill>
                                      <a:latin typeface="Cambria Math" panose="02040503050406030204" pitchFamily="18" charset="0"/>
                                    </a:rPr>
                                  </m:ctrlPr>
                                </m:dPr>
                                <m:e>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𝑚</m:t>
                                      </m:r>
                                    </m:e>
                                    <m:sub>
                                      <m:r>
                                        <a:rPr lang="en-US" sz="2800" b="0" i="1" smtClean="0">
                                          <a:solidFill>
                                            <a:schemeClr val="bg1">
                                              <a:lumMod val="75000"/>
                                            </a:schemeClr>
                                          </a:solidFill>
                                          <a:latin typeface="Cambria Math" panose="02040503050406030204" pitchFamily="18" charset="0"/>
                                        </a:rPr>
                                        <m:t>1</m:t>
                                      </m:r>
                                    </m:sub>
                                  </m:sSub>
                                  <m:d>
                                    <m:dPr>
                                      <m:ctrlPr>
                                        <a:rPr lang="en-US" sz="2800" b="0" i="1" smtClean="0">
                                          <a:solidFill>
                                            <a:schemeClr val="bg1">
                                              <a:lumMod val="75000"/>
                                            </a:schemeClr>
                                          </a:solidFill>
                                          <a:latin typeface="Cambria Math" panose="02040503050406030204" pitchFamily="18" charset="0"/>
                                        </a:rPr>
                                      </m:ctrlPr>
                                    </m:dPr>
                                    <m:e>
                                      <m:sSub>
                                        <m:sSubPr>
                                          <m:ctrlPr>
                                            <a:rPr lang="en-US" sz="2800" b="0" i="1" smtClean="0">
                                              <a:solidFill>
                                                <a:schemeClr val="bg1">
                                                  <a:lumMod val="75000"/>
                                                </a:schemeClr>
                                              </a:solidFill>
                                              <a:latin typeface="Cambria Math" panose="02040503050406030204" pitchFamily="18" charset="0"/>
                                            </a:rPr>
                                          </m:ctrlPr>
                                        </m:sSubPr>
                                        <m:e>
                                          <m:r>
                                            <a:rPr lang="en-US" sz="2800" b="1" i="0" smtClean="0">
                                              <a:solidFill>
                                                <a:schemeClr val="bg1">
                                                  <a:lumMod val="75000"/>
                                                </a:schemeClr>
                                              </a:solidFill>
                                              <a:latin typeface="Cambria Math" panose="02040503050406030204" pitchFamily="18" charset="0"/>
                                            </a:rPr>
                                            <m:t>𝐗</m:t>
                                          </m:r>
                                        </m:e>
                                        <m:sub>
                                          <m:r>
                                            <a:rPr lang="en-US" sz="2800" b="0" i="1" smtClean="0">
                                              <a:solidFill>
                                                <a:schemeClr val="bg1">
                                                  <a:lumMod val="75000"/>
                                                </a:schemeClr>
                                              </a:solidFill>
                                              <a:latin typeface="Cambria Math" panose="02040503050406030204" pitchFamily="18" charset="0"/>
                                            </a:rPr>
                                            <m:t>𝑖</m:t>
                                          </m:r>
                                        </m:sub>
                                      </m:sSub>
                                      <m:r>
                                        <a:rPr lang="en-US" sz="2800" b="0" i="1" smtClean="0">
                                          <a:solidFill>
                                            <a:schemeClr val="bg1">
                                              <a:lumMod val="75000"/>
                                            </a:schemeClr>
                                          </a:solidFill>
                                          <a:latin typeface="Cambria Math" panose="02040503050406030204" pitchFamily="18" charset="0"/>
                                        </a:rPr>
                                        <m:t>,</m:t>
                                      </m:r>
                                      <m:sSub>
                                        <m:sSubPr>
                                          <m:ctrlPr>
                                            <a:rPr lang="en-US" sz="2800" b="0" i="1" smtClean="0">
                                              <a:solidFill>
                                                <a:schemeClr val="bg1">
                                                  <a:lumMod val="75000"/>
                                                </a:schemeClr>
                                              </a:solidFill>
                                              <a:latin typeface="Cambria Math" panose="02040503050406030204" pitchFamily="18" charset="0"/>
                                            </a:rPr>
                                          </m:ctrlPr>
                                        </m:sSubPr>
                                        <m:e>
                                          <m:acc>
                                            <m:accPr>
                                              <m:chr m:val="̂"/>
                                              <m:ctrlPr>
                                                <a:rPr lang="en-US" sz="2800" b="1" i="1" smtClean="0">
                                                  <a:solidFill>
                                                    <a:schemeClr val="bg1">
                                                      <a:lumMod val="75000"/>
                                                    </a:schemeClr>
                                                  </a:solidFill>
                                                  <a:latin typeface="Cambria Math" panose="02040503050406030204" pitchFamily="18" charset="0"/>
                                                </a:rPr>
                                              </m:ctrlPr>
                                            </m:accPr>
                                            <m:e>
                                              <m:r>
                                                <a:rPr lang="en-US" sz="2800" b="1" i="0" smtClean="0">
                                                  <a:solidFill>
                                                    <a:schemeClr val="bg1">
                                                      <a:lumMod val="75000"/>
                                                    </a:schemeClr>
                                                  </a:solidFill>
                                                  <a:latin typeface="Cambria Math" panose="02040503050406030204" pitchFamily="18" charset="0"/>
                                                </a:rPr>
                                                <m:t>𝛂</m:t>
                                              </m:r>
                                            </m:e>
                                          </m:acc>
                                        </m:e>
                                        <m:sub>
                                          <m:r>
                                            <a:rPr lang="en-US" sz="2800" b="0" i="1" smtClean="0">
                                              <a:solidFill>
                                                <a:schemeClr val="bg1">
                                                  <a:lumMod val="75000"/>
                                                </a:schemeClr>
                                              </a:solidFill>
                                              <a:latin typeface="Cambria Math" panose="02040503050406030204" pitchFamily="18" charset="0"/>
                                            </a:rPr>
                                            <m:t>1</m:t>
                                          </m:r>
                                        </m:sub>
                                      </m:sSub>
                                    </m:e>
                                  </m:d>
                                  <m:r>
                                    <a:rPr lang="en-US" sz="2800" b="0" i="1" smtClean="0">
                                      <a:solidFill>
                                        <a:schemeClr val="bg1">
                                          <a:lumMod val="75000"/>
                                        </a:schemeClr>
                                      </a:solidFill>
                                      <a:latin typeface="Cambria Math" panose="02040503050406030204" pitchFamily="18" charset="0"/>
                                    </a:rPr>
                                    <m:t>−</m:t>
                                  </m:r>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𝑚</m:t>
                                      </m:r>
                                    </m:e>
                                    <m:sub>
                                      <m:r>
                                        <a:rPr lang="en-US" sz="2800" b="0" i="1" smtClean="0">
                                          <a:solidFill>
                                            <a:schemeClr val="bg1">
                                              <a:lumMod val="75000"/>
                                            </a:schemeClr>
                                          </a:solidFill>
                                          <a:latin typeface="Cambria Math" panose="02040503050406030204" pitchFamily="18" charset="0"/>
                                        </a:rPr>
                                        <m:t>0</m:t>
                                      </m:r>
                                    </m:sub>
                                  </m:sSub>
                                  <m:d>
                                    <m:dPr>
                                      <m:ctrlPr>
                                        <a:rPr lang="en-US" sz="2800" b="0" i="1" smtClean="0">
                                          <a:solidFill>
                                            <a:schemeClr val="bg1">
                                              <a:lumMod val="75000"/>
                                            </a:schemeClr>
                                          </a:solidFill>
                                          <a:latin typeface="Cambria Math" panose="02040503050406030204" pitchFamily="18" charset="0"/>
                                        </a:rPr>
                                      </m:ctrlPr>
                                    </m:dPr>
                                    <m:e>
                                      <m:sSub>
                                        <m:sSubPr>
                                          <m:ctrlPr>
                                            <a:rPr lang="en-US" sz="2800" b="0" i="1" smtClean="0">
                                              <a:solidFill>
                                                <a:schemeClr val="bg1">
                                                  <a:lumMod val="75000"/>
                                                </a:schemeClr>
                                              </a:solidFill>
                                              <a:latin typeface="Cambria Math" panose="02040503050406030204" pitchFamily="18" charset="0"/>
                                            </a:rPr>
                                          </m:ctrlPr>
                                        </m:sSubPr>
                                        <m:e>
                                          <m:r>
                                            <a:rPr lang="en-US" sz="2800" b="1" i="0" smtClean="0">
                                              <a:solidFill>
                                                <a:schemeClr val="bg1">
                                                  <a:lumMod val="75000"/>
                                                </a:schemeClr>
                                              </a:solidFill>
                                              <a:latin typeface="Cambria Math" panose="02040503050406030204" pitchFamily="18" charset="0"/>
                                            </a:rPr>
                                            <m:t>𝐗</m:t>
                                          </m:r>
                                        </m:e>
                                        <m:sub>
                                          <m:r>
                                            <a:rPr lang="en-US" sz="2800" b="0" i="1" smtClean="0">
                                              <a:solidFill>
                                                <a:schemeClr val="bg1">
                                                  <a:lumMod val="75000"/>
                                                </a:schemeClr>
                                              </a:solidFill>
                                              <a:latin typeface="Cambria Math" panose="02040503050406030204" pitchFamily="18" charset="0"/>
                                            </a:rPr>
                                            <m:t>𝑖</m:t>
                                          </m:r>
                                        </m:sub>
                                      </m:sSub>
                                      <m:r>
                                        <a:rPr lang="en-US" sz="2800" b="0" i="1" smtClean="0">
                                          <a:solidFill>
                                            <a:schemeClr val="bg1">
                                              <a:lumMod val="75000"/>
                                            </a:schemeClr>
                                          </a:solidFill>
                                          <a:latin typeface="Cambria Math" panose="02040503050406030204" pitchFamily="18" charset="0"/>
                                        </a:rPr>
                                        <m:t>, </m:t>
                                      </m:r>
                                      <m:sSub>
                                        <m:sSubPr>
                                          <m:ctrlPr>
                                            <a:rPr lang="en-US" sz="2800" b="0" i="1" smtClean="0">
                                              <a:solidFill>
                                                <a:schemeClr val="bg1">
                                                  <a:lumMod val="75000"/>
                                                </a:schemeClr>
                                              </a:solidFill>
                                              <a:latin typeface="Cambria Math" panose="02040503050406030204" pitchFamily="18" charset="0"/>
                                            </a:rPr>
                                          </m:ctrlPr>
                                        </m:sSubPr>
                                        <m:e>
                                          <m:acc>
                                            <m:accPr>
                                              <m:chr m:val="̂"/>
                                              <m:ctrlPr>
                                                <a:rPr lang="en-US" sz="2800" b="1" i="1" smtClean="0">
                                                  <a:solidFill>
                                                    <a:schemeClr val="bg1">
                                                      <a:lumMod val="75000"/>
                                                    </a:schemeClr>
                                                  </a:solidFill>
                                                  <a:latin typeface="Cambria Math" panose="02040503050406030204" pitchFamily="18" charset="0"/>
                                                </a:rPr>
                                              </m:ctrlPr>
                                            </m:accPr>
                                            <m:e>
                                              <m:r>
                                                <a:rPr lang="en-US" sz="2800" b="1" i="0" smtClean="0">
                                                  <a:solidFill>
                                                    <a:schemeClr val="bg1">
                                                      <a:lumMod val="75000"/>
                                                    </a:schemeClr>
                                                  </a:solidFill>
                                                  <a:latin typeface="Cambria Math" panose="02040503050406030204" pitchFamily="18" charset="0"/>
                                                </a:rPr>
                                                <m:t>𝛂</m:t>
                                              </m:r>
                                            </m:e>
                                          </m:acc>
                                        </m:e>
                                        <m:sub>
                                          <m:r>
                                            <a:rPr lang="en-US" sz="2800" b="0" i="1" smtClean="0">
                                              <a:solidFill>
                                                <a:schemeClr val="bg1">
                                                  <a:lumMod val="75000"/>
                                                </a:schemeClr>
                                              </a:solidFill>
                                              <a:latin typeface="Cambria Math" panose="02040503050406030204" pitchFamily="18" charset="0"/>
                                            </a:rPr>
                                            <m:t>0</m:t>
                                          </m:r>
                                        </m:sub>
                                      </m:sSub>
                                    </m:e>
                                  </m:d>
                                </m:e>
                              </m:d>
                            </m:e>
                          </m:nary>
                        </m:num>
                        <m:den>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i="1" smtClean="0">
                                      <a:solidFill>
                                        <a:schemeClr val="bg1"/>
                                      </a:solidFill>
                                      <a:latin typeface="Cambria Math" panose="02040503050406030204" pitchFamily="18" charset="0"/>
                                    </a:rPr>
                                  </m:ctrlPr>
                                </m:dPr>
                                <m:e>
                                  <m:sSub>
                                    <m:sSubPr>
                                      <m:ctrlPr>
                                        <a:rPr lang="en-US" sz="2800" i="1" smtClean="0">
                                          <a:solidFill>
                                            <a:schemeClr val="accent1"/>
                                          </a:solidFill>
                                          <a:latin typeface="Cambria Math" panose="02040503050406030204" pitchFamily="18" charset="0"/>
                                        </a:rPr>
                                      </m:ctrlPr>
                                    </m:sSubPr>
                                    <m:e>
                                      <m:r>
                                        <a:rPr lang="en-US" sz="2800" i="1">
                                          <a:solidFill>
                                            <a:schemeClr val="accent1"/>
                                          </a:solidFill>
                                          <a:latin typeface="Cambria Math" panose="02040503050406030204" pitchFamily="18" charset="0"/>
                                        </a:rPr>
                                        <m:t>𝑍</m:t>
                                      </m:r>
                                    </m:e>
                                    <m:sub>
                                      <m:r>
                                        <a:rPr lang="en-US" sz="2800" i="1">
                                          <a:solidFill>
                                            <a:schemeClr val="accent1"/>
                                          </a:solidFill>
                                          <a:latin typeface="Cambria Math" panose="02040503050406030204" pitchFamily="18" charset="0"/>
                                        </a:rPr>
                                        <m:t>𝑖</m:t>
                                      </m:r>
                                    </m:sub>
                                  </m:sSub>
                                  <m:d>
                                    <m:dPr>
                                      <m:ctrlPr>
                                        <a:rPr lang="en-US" sz="2800" i="1" smtClean="0">
                                          <a:solidFill>
                                            <a:schemeClr val="accent1"/>
                                          </a:solidFill>
                                          <a:latin typeface="Cambria Math" panose="02040503050406030204" pitchFamily="18" charset="0"/>
                                        </a:rPr>
                                      </m:ctrlPr>
                                    </m:dPr>
                                    <m:e>
                                      <m:r>
                                        <a:rPr lang="en-US" sz="2800" i="1">
                                          <a:solidFill>
                                            <a:schemeClr val="accent1"/>
                                          </a:solidFill>
                                          <a:latin typeface="Cambria Math" panose="02040503050406030204" pitchFamily="18" charset="0"/>
                                        </a:rPr>
                                        <m:t>1−</m:t>
                                      </m:r>
                                      <m:r>
                                        <a:rPr lang="en-US" sz="2800" i="1">
                                          <a:solidFill>
                                            <a:schemeClr val="accent1"/>
                                          </a:solidFill>
                                          <a:latin typeface="Cambria Math" panose="02040503050406030204" pitchFamily="18" charset="0"/>
                                        </a:rPr>
                                        <m:t>𝑒</m:t>
                                      </m:r>
                                      <m:d>
                                        <m:dPr>
                                          <m:ctrlPr>
                                            <a:rPr lang="en-US" sz="2800" b="1" i="1">
                                              <a:solidFill>
                                                <a:schemeClr val="accent1"/>
                                              </a:solidFill>
                                              <a:latin typeface="Cambria Math" panose="02040503050406030204" pitchFamily="18" charset="0"/>
                                            </a:rPr>
                                          </m:ctrlPr>
                                        </m:dPr>
                                        <m:e>
                                          <m:sSub>
                                            <m:sSubPr>
                                              <m:ctrlPr>
                                                <a:rPr lang="en-US" sz="2800" b="1" i="1">
                                                  <a:solidFill>
                                                    <a:schemeClr val="accent1"/>
                                                  </a:solidFill>
                                                  <a:latin typeface="Cambria Math" panose="02040503050406030204" pitchFamily="18" charset="0"/>
                                                </a:rPr>
                                              </m:ctrlPr>
                                            </m:sSubPr>
                                            <m:e>
                                              <m:r>
                                                <a:rPr lang="en-US" sz="2800" b="1">
                                                  <a:solidFill>
                                                    <a:schemeClr val="accent1"/>
                                                  </a:solidFill>
                                                  <a:latin typeface="Cambria Math" panose="02040503050406030204" pitchFamily="18" charset="0"/>
                                                </a:rPr>
                                                <m:t>𝐗</m:t>
                                              </m:r>
                                            </m:e>
                                            <m:sub>
                                              <m:r>
                                                <a:rPr lang="en-US" sz="2800" i="1">
                                                  <a:solidFill>
                                                    <a:schemeClr val="accent1"/>
                                                  </a:solidFill>
                                                  <a:latin typeface="Cambria Math" panose="02040503050406030204" pitchFamily="18" charset="0"/>
                                                </a:rPr>
                                                <m:t>𝑖</m:t>
                                              </m:r>
                                            </m:sub>
                                          </m:sSub>
                                          <m:r>
                                            <a:rPr lang="en-US" sz="2800" b="1" i="1">
                                              <a:solidFill>
                                                <a:schemeClr val="accent1"/>
                                              </a:solidFill>
                                              <a:latin typeface="Cambria Math" panose="02040503050406030204" pitchFamily="18" charset="0"/>
                                            </a:rPr>
                                            <m:t>,</m:t>
                                          </m:r>
                                          <m:r>
                                            <a:rPr lang="en-US" sz="2800" b="1" i="1">
                                              <a:solidFill>
                                                <a:schemeClr val="accent1"/>
                                              </a:solidFill>
                                              <a:latin typeface="Cambria Math" panose="02040503050406030204" pitchFamily="18" charset="0"/>
                                            </a:rPr>
                                            <m:t>𝜷</m:t>
                                          </m:r>
                                        </m:e>
                                      </m:d>
                                    </m:e>
                                  </m:d>
                                  <m:r>
                                    <a:rPr lang="en-US" sz="2800" i="1" smtClean="0">
                                      <a:solidFill>
                                        <a:schemeClr val="bg1">
                                          <a:lumMod val="75000"/>
                                        </a:schemeClr>
                                      </a:solidFill>
                                      <a:latin typeface="Cambria Math" panose="02040503050406030204" pitchFamily="18" charset="0"/>
                                    </a:rPr>
                                    <m:t>+</m:t>
                                  </m:r>
                                  <m:d>
                                    <m:dPr>
                                      <m:ctrlPr>
                                        <a:rPr lang="en-US" sz="2800" i="1">
                                          <a:solidFill>
                                            <a:schemeClr val="bg1">
                                              <a:lumMod val="75000"/>
                                            </a:schemeClr>
                                          </a:solidFill>
                                          <a:latin typeface="Cambria Math" panose="02040503050406030204" pitchFamily="18" charset="0"/>
                                        </a:rPr>
                                      </m:ctrlPr>
                                    </m:dPr>
                                    <m:e>
                                      <m:r>
                                        <a:rPr lang="en-US" sz="2800" i="1">
                                          <a:solidFill>
                                            <a:schemeClr val="bg1">
                                              <a:lumMod val="75000"/>
                                            </a:schemeClr>
                                          </a:solidFill>
                                          <a:latin typeface="Cambria Math" panose="02040503050406030204" pitchFamily="18" charset="0"/>
                                        </a:rPr>
                                        <m:t>1−</m:t>
                                      </m:r>
                                      <m:sSub>
                                        <m:sSubPr>
                                          <m:ctrlPr>
                                            <a:rPr lang="en-US" sz="2800" i="1">
                                              <a:solidFill>
                                                <a:schemeClr val="bg1">
                                                  <a:lumMod val="75000"/>
                                                </a:schemeClr>
                                              </a:solidFill>
                                              <a:latin typeface="Cambria Math" panose="02040503050406030204" pitchFamily="18" charset="0"/>
                                            </a:rPr>
                                          </m:ctrlPr>
                                        </m:sSubPr>
                                        <m:e>
                                          <m:r>
                                            <a:rPr lang="en-US" sz="2800" i="1">
                                              <a:solidFill>
                                                <a:schemeClr val="bg1">
                                                  <a:lumMod val="75000"/>
                                                </a:schemeClr>
                                              </a:solidFill>
                                              <a:latin typeface="Cambria Math" panose="02040503050406030204" pitchFamily="18" charset="0"/>
                                            </a:rPr>
                                            <m:t>𝑍</m:t>
                                          </m:r>
                                        </m:e>
                                        <m:sub>
                                          <m:r>
                                            <a:rPr lang="en-US" sz="2800" i="1">
                                              <a:solidFill>
                                                <a:schemeClr val="bg1">
                                                  <a:lumMod val="75000"/>
                                                </a:schemeClr>
                                              </a:solidFill>
                                              <a:latin typeface="Cambria Math" panose="02040503050406030204" pitchFamily="18" charset="0"/>
                                            </a:rPr>
                                            <m:t>𝑖</m:t>
                                          </m:r>
                                        </m:sub>
                                      </m:sSub>
                                    </m:e>
                                  </m:d>
                                  <m:r>
                                    <a:rPr lang="en-US" sz="2800" i="1">
                                      <a:solidFill>
                                        <a:schemeClr val="bg1">
                                          <a:lumMod val="75000"/>
                                        </a:schemeClr>
                                      </a:solidFill>
                                      <a:latin typeface="Cambria Math" panose="02040503050406030204" pitchFamily="18" charset="0"/>
                                    </a:rPr>
                                    <m:t>𝑒</m:t>
                                  </m:r>
                                  <m:d>
                                    <m:dPr>
                                      <m:ctrlPr>
                                        <a:rPr lang="en-US" sz="2800" i="1">
                                          <a:solidFill>
                                            <a:schemeClr val="bg1">
                                              <a:lumMod val="75000"/>
                                            </a:schemeClr>
                                          </a:solidFill>
                                          <a:latin typeface="Cambria Math" panose="02040503050406030204" pitchFamily="18" charset="0"/>
                                        </a:rPr>
                                      </m:ctrlPr>
                                    </m:dPr>
                                    <m:e>
                                      <m:sSub>
                                        <m:sSubPr>
                                          <m:ctrlPr>
                                            <a:rPr lang="en-US" sz="2800" b="1" i="1">
                                              <a:solidFill>
                                                <a:schemeClr val="bg1">
                                                  <a:lumMod val="75000"/>
                                                </a:schemeClr>
                                              </a:solidFill>
                                              <a:latin typeface="Cambria Math" panose="02040503050406030204" pitchFamily="18" charset="0"/>
                                            </a:rPr>
                                          </m:ctrlPr>
                                        </m:sSubPr>
                                        <m:e>
                                          <m:r>
                                            <a:rPr lang="en-US" sz="2800" b="1">
                                              <a:solidFill>
                                                <a:schemeClr val="bg1">
                                                  <a:lumMod val="75000"/>
                                                </a:schemeClr>
                                              </a:solidFill>
                                              <a:latin typeface="Cambria Math" panose="02040503050406030204" pitchFamily="18" charset="0"/>
                                            </a:rPr>
                                            <m:t>𝐗</m:t>
                                          </m:r>
                                        </m:e>
                                        <m:sub>
                                          <m:r>
                                            <m:rPr>
                                              <m:sty m:val="p"/>
                                            </m:rPr>
                                            <a:rPr lang="en-US" sz="2800">
                                              <a:solidFill>
                                                <a:schemeClr val="bg1">
                                                  <a:lumMod val="75000"/>
                                                </a:schemeClr>
                                              </a:solidFill>
                                              <a:latin typeface="Cambria Math" panose="02040503050406030204" pitchFamily="18" charset="0"/>
                                            </a:rPr>
                                            <m:t>i</m:t>
                                          </m:r>
                                        </m:sub>
                                      </m:sSub>
                                      <m:r>
                                        <a:rPr lang="en-US" sz="2800" i="1">
                                          <a:solidFill>
                                            <a:schemeClr val="bg1">
                                              <a:lumMod val="75000"/>
                                            </a:schemeClr>
                                          </a:solidFill>
                                          <a:latin typeface="Cambria Math" panose="02040503050406030204" pitchFamily="18" charset="0"/>
                                        </a:rPr>
                                        <m:t>, </m:t>
                                      </m:r>
                                      <m:r>
                                        <a:rPr lang="en-US" sz="2800" b="1" i="1">
                                          <a:solidFill>
                                            <a:schemeClr val="bg1">
                                              <a:lumMod val="75000"/>
                                            </a:schemeClr>
                                          </a:solidFill>
                                          <a:latin typeface="Cambria Math" panose="02040503050406030204" pitchFamily="18" charset="0"/>
                                        </a:rPr>
                                        <m:t>𝜷</m:t>
                                      </m:r>
                                    </m:e>
                                  </m:d>
                                </m:e>
                              </m:d>
                            </m:e>
                          </m:nary>
                        </m:den>
                      </m:f>
                    </m:oMath>
                  </m:oMathPara>
                </a14:m>
                <a:endParaRPr lang="en-US" sz="2800" dirty="0">
                  <a:solidFill>
                    <a:schemeClr val="tx1">
                      <a:lumMod val="75000"/>
                      <a:lumOff val="25000"/>
                    </a:schemeClr>
                  </a:solidFill>
                </a:endParaRPr>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436015" cy="1351652"/>
              </a:xfrm>
              <a:prstGeom prst="rect">
                <a:avLst/>
              </a:prstGeom>
              <a:blipFill>
                <a:blip r:embed="rId4"/>
                <a:stretch>
                  <a:fillRect l="-222" t="-43925" b="-71028"/>
                </a:stretch>
              </a:blipFill>
            </p:spPr>
            <p:txBody>
              <a:bodyPr/>
              <a:lstStyle/>
              <a:p>
                <a:r>
                  <a:rPr lang="en-US">
                    <a:noFill/>
                  </a:rPr>
                  <a:t> </a:t>
                </a:r>
              </a:p>
            </p:txBody>
          </p:sp>
        </mc:Fallback>
      </mc:AlternateContent>
    </p:spTree>
    <p:extLst>
      <p:ext uri="{BB962C8B-B14F-4D97-AF65-F5344CB8AC3E}">
        <p14:creationId xmlns:p14="http://schemas.microsoft.com/office/powerpoint/2010/main" val="38185616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204259" y="3771157"/>
                <a:ext cx="11436015" cy="1351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5"/>
                              </a:solidFill>
                              <a:latin typeface="Cambria Math" panose="02040503050406030204" pitchFamily="18" charset="0"/>
                            </a:rPr>
                          </m:ctrlPr>
                        </m:sSubPr>
                        <m:e>
                          <m:acc>
                            <m:accPr>
                              <m:chr m:val="̂"/>
                              <m:ctrlPr>
                                <a:rPr lang="en-US" sz="2800" b="0" i="1" smtClean="0">
                                  <a:solidFill>
                                    <a:schemeClr val="accent5"/>
                                  </a:solidFill>
                                  <a:latin typeface="Cambria Math" panose="02040503050406030204" pitchFamily="18" charset="0"/>
                                </a:rPr>
                              </m:ctrlPr>
                            </m:accPr>
                            <m:e>
                              <m:r>
                                <a:rPr lang="en-US" sz="2800" b="0" i="1" smtClean="0">
                                  <a:solidFill>
                                    <a:schemeClr val="accent5"/>
                                  </a:solidFill>
                                  <a:latin typeface="Cambria Math" panose="02040503050406030204" pitchFamily="18" charset="0"/>
                                </a:rPr>
                                <m:t>𝛿</m:t>
                              </m:r>
                            </m:e>
                          </m:acc>
                        </m:e>
                        <m:sub>
                          <m:r>
                            <a:rPr lang="en-US" sz="2800" b="0" i="1" smtClean="0">
                              <a:solidFill>
                                <a:schemeClr val="accent5"/>
                              </a:solidFill>
                              <a:latin typeface="Cambria Math" panose="02040503050406030204" pitchFamily="18" charset="0"/>
                            </a:rPr>
                            <m:t>1</m:t>
                          </m:r>
                        </m:sub>
                      </m:sSub>
                      <m:r>
                        <a:rPr lang="en-US" sz="2800" b="0" i="1" smtClean="0">
                          <a:solidFill>
                            <a:schemeClr val="accent5"/>
                          </a:solidFill>
                          <a:latin typeface="Cambria Math" panose="02040503050406030204" pitchFamily="18" charset="0"/>
                        </a:rPr>
                        <m:t>=</m:t>
                      </m:r>
                      <m:f>
                        <m:fPr>
                          <m:ctrlPr>
                            <a:rPr lang="en-US" sz="2800" b="0" i="1" smtClean="0">
                              <a:solidFill>
                                <a:schemeClr val="bg1"/>
                              </a:solidFill>
                              <a:latin typeface="Cambria Math" panose="02040503050406030204" pitchFamily="18" charset="0"/>
                            </a:rPr>
                          </m:ctrlPr>
                        </m:fPr>
                        <m:num>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b="0" i="1" smtClean="0">
                                      <a:solidFill>
                                        <a:schemeClr val="bg1"/>
                                      </a:solidFill>
                                      <a:latin typeface="Cambria Math" panose="02040503050406030204" pitchFamily="18" charset="0"/>
                                    </a:rPr>
                                  </m:ctrlPr>
                                </m:dPr>
                                <m:e>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𝑍</m:t>
                                      </m:r>
                                    </m:e>
                                    <m:sub>
                                      <m:r>
                                        <a:rPr lang="en-US" sz="2800" b="0" i="1" smtClean="0">
                                          <a:solidFill>
                                            <a:schemeClr val="bg1">
                                              <a:lumMod val="75000"/>
                                            </a:schemeClr>
                                          </a:solidFill>
                                          <a:latin typeface="Cambria Math" panose="02040503050406030204" pitchFamily="18" charset="0"/>
                                        </a:rPr>
                                        <m:t>𝑖</m:t>
                                      </m:r>
                                    </m:sub>
                                  </m:sSub>
                                  <m:d>
                                    <m:dPr>
                                      <m:ctrlPr>
                                        <a:rPr lang="en-US" sz="2800" b="0" i="1" smtClean="0">
                                          <a:solidFill>
                                            <a:schemeClr val="bg1">
                                              <a:lumMod val="75000"/>
                                            </a:schemeClr>
                                          </a:solidFill>
                                          <a:latin typeface="Cambria Math" panose="02040503050406030204" pitchFamily="18" charset="0"/>
                                        </a:rPr>
                                      </m:ctrlPr>
                                    </m:dPr>
                                    <m:e>
                                      <m:r>
                                        <a:rPr lang="en-US" sz="2800" b="0" i="1" smtClean="0">
                                          <a:solidFill>
                                            <a:schemeClr val="bg1">
                                              <a:lumMod val="75000"/>
                                            </a:schemeClr>
                                          </a:solidFill>
                                          <a:latin typeface="Cambria Math" panose="02040503050406030204" pitchFamily="18" charset="0"/>
                                        </a:rPr>
                                        <m:t>1−</m:t>
                                      </m:r>
                                      <m:r>
                                        <a:rPr lang="en-US" sz="2800" b="0" i="1" smtClean="0">
                                          <a:solidFill>
                                            <a:schemeClr val="bg1">
                                              <a:lumMod val="75000"/>
                                            </a:schemeClr>
                                          </a:solidFill>
                                          <a:latin typeface="Cambria Math" panose="02040503050406030204" pitchFamily="18" charset="0"/>
                                        </a:rPr>
                                        <m:t>𝑒</m:t>
                                      </m:r>
                                      <m:d>
                                        <m:dPr>
                                          <m:ctrlPr>
                                            <a:rPr lang="en-US" sz="2800" b="1" i="1" smtClean="0">
                                              <a:solidFill>
                                                <a:schemeClr val="bg1">
                                                  <a:lumMod val="75000"/>
                                                </a:schemeClr>
                                              </a:solidFill>
                                              <a:latin typeface="Cambria Math" panose="02040503050406030204" pitchFamily="18" charset="0"/>
                                            </a:rPr>
                                          </m:ctrlPr>
                                        </m:dPr>
                                        <m:e>
                                          <m:sSub>
                                            <m:sSubPr>
                                              <m:ctrlPr>
                                                <a:rPr lang="en-US" sz="2800" b="1" i="1" smtClean="0">
                                                  <a:solidFill>
                                                    <a:schemeClr val="bg1">
                                                      <a:lumMod val="75000"/>
                                                    </a:schemeClr>
                                                  </a:solidFill>
                                                  <a:latin typeface="Cambria Math" panose="02040503050406030204" pitchFamily="18" charset="0"/>
                                                </a:rPr>
                                              </m:ctrlPr>
                                            </m:sSubPr>
                                            <m:e>
                                              <m:r>
                                                <a:rPr lang="en-US" sz="2800" b="1" i="0" smtClean="0">
                                                  <a:solidFill>
                                                    <a:schemeClr val="bg1">
                                                      <a:lumMod val="75000"/>
                                                    </a:schemeClr>
                                                  </a:solidFill>
                                                  <a:latin typeface="Cambria Math" panose="02040503050406030204" pitchFamily="18" charset="0"/>
                                                </a:rPr>
                                                <m:t>𝐗</m:t>
                                              </m:r>
                                            </m:e>
                                            <m:sub>
                                              <m:r>
                                                <a:rPr lang="en-US" sz="2800" b="0" i="1" smtClean="0">
                                                  <a:solidFill>
                                                    <a:schemeClr val="bg1">
                                                      <a:lumMod val="75000"/>
                                                    </a:schemeClr>
                                                  </a:solidFill>
                                                  <a:latin typeface="Cambria Math" panose="02040503050406030204" pitchFamily="18" charset="0"/>
                                                </a:rPr>
                                                <m:t>𝑖</m:t>
                                              </m:r>
                                            </m:sub>
                                          </m:sSub>
                                          <m:r>
                                            <a:rPr lang="en-US" sz="2800" b="1" i="1" smtClean="0">
                                              <a:solidFill>
                                                <a:schemeClr val="bg1">
                                                  <a:lumMod val="75000"/>
                                                </a:schemeClr>
                                              </a:solidFill>
                                              <a:latin typeface="Cambria Math" panose="02040503050406030204" pitchFamily="18" charset="0"/>
                                            </a:rPr>
                                            <m:t>,</m:t>
                                          </m:r>
                                          <m:r>
                                            <a:rPr lang="en-US" sz="2800" b="1" i="1" smtClean="0">
                                              <a:solidFill>
                                                <a:schemeClr val="bg1">
                                                  <a:lumMod val="75000"/>
                                                </a:schemeClr>
                                              </a:solidFill>
                                              <a:latin typeface="Cambria Math" panose="02040503050406030204" pitchFamily="18" charset="0"/>
                                            </a:rPr>
                                            <m:t>𝜷</m:t>
                                          </m:r>
                                        </m:e>
                                      </m:d>
                                    </m:e>
                                  </m:d>
                                  <m:r>
                                    <a:rPr lang="en-US" sz="2800" b="0" i="1" smtClean="0">
                                      <a:solidFill>
                                        <a:schemeClr val="bg1">
                                          <a:lumMod val="75000"/>
                                        </a:schemeClr>
                                      </a:solidFill>
                                      <a:latin typeface="Cambria Math" panose="02040503050406030204" pitchFamily="18" charset="0"/>
                                    </a:rPr>
                                    <m:t>+</m:t>
                                  </m:r>
                                  <m:d>
                                    <m:dPr>
                                      <m:ctrlPr>
                                        <a:rPr lang="en-US" sz="2800" b="0" i="1" smtClean="0">
                                          <a:solidFill>
                                            <a:schemeClr val="accent1"/>
                                          </a:solidFill>
                                          <a:latin typeface="Cambria Math" panose="02040503050406030204" pitchFamily="18" charset="0"/>
                                        </a:rPr>
                                      </m:ctrlPr>
                                    </m:dPr>
                                    <m:e>
                                      <m:r>
                                        <a:rPr lang="en-US" sz="2800" b="0" i="1" smtClean="0">
                                          <a:solidFill>
                                            <a:schemeClr val="accent1"/>
                                          </a:solidFill>
                                          <a:latin typeface="Cambria Math" panose="02040503050406030204" pitchFamily="18" charset="0"/>
                                        </a:rPr>
                                        <m:t>1−</m:t>
                                      </m:r>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𝑍</m:t>
                                          </m:r>
                                        </m:e>
                                        <m:sub>
                                          <m:r>
                                            <a:rPr lang="en-US" sz="2800" b="0" i="1" smtClean="0">
                                              <a:solidFill>
                                                <a:schemeClr val="accent1"/>
                                              </a:solidFill>
                                              <a:latin typeface="Cambria Math" panose="02040503050406030204" pitchFamily="18" charset="0"/>
                                            </a:rPr>
                                            <m:t>𝑖</m:t>
                                          </m:r>
                                        </m:sub>
                                      </m:sSub>
                                    </m:e>
                                  </m:d>
                                  <m:r>
                                    <a:rPr lang="en-US" sz="2800" b="0" i="1" smtClean="0">
                                      <a:solidFill>
                                        <a:schemeClr val="accent1"/>
                                      </a:solidFill>
                                      <a:latin typeface="Cambria Math" panose="02040503050406030204" pitchFamily="18" charset="0"/>
                                    </a:rPr>
                                    <m:t>𝑒</m:t>
                                  </m:r>
                                  <m:d>
                                    <m:dPr>
                                      <m:ctrlPr>
                                        <a:rPr lang="en-US" sz="2800" b="0" i="1" smtClean="0">
                                          <a:solidFill>
                                            <a:schemeClr val="accent1"/>
                                          </a:solidFill>
                                          <a:latin typeface="Cambria Math" panose="02040503050406030204" pitchFamily="18" charset="0"/>
                                        </a:rPr>
                                      </m:ctrlPr>
                                    </m:dPr>
                                    <m:e>
                                      <m:sSub>
                                        <m:sSubPr>
                                          <m:ctrlPr>
                                            <a:rPr lang="en-US" sz="2800" b="1" i="0" smtClean="0">
                                              <a:solidFill>
                                                <a:schemeClr val="accent1"/>
                                              </a:solidFill>
                                              <a:latin typeface="Cambria Math" panose="02040503050406030204" pitchFamily="18" charset="0"/>
                                            </a:rPr>
                                          </m:ctrlPr>
                                        </m:sSubPr>
                                        <m:e>
                                          <m:r>
                                            <a:rPr lang="en-US" sz="2800" b="1" i="0" smtClean="0">
                                              <a:solidFill>
                                                <a:schemeClr val="accent1"/>
                                              </a:solidFill>
                                              <a:latin typeface="Cambria Math" panose="02040503050406030204" pitchFamily="18" charset="0"/>
                                            </a:rPr>
                                            <m:t>𝐗</m:t>
                                          </m:r>
                                        </m:e>
                                        <m:sub>
                                          <m:r>
                                            <m:rPr>
                                              <m:sty m:val="p"/>
                                            </m:rPr>
                                            <a:rPr lang="en-US" sz="2800" b="0" i="0" smtClean="0">
                                              <a:solidFill>
                                                <a:schemeClr val="accent1"/>
                                              </a:solidFill>
                                              <a:latin typeface="Cambria Math" panose="02040503050406030204" pitchFamily="18" charset="0"/>
                                            </a:rPr>
                                            <m:t>i</m:t>
                                          </m:r>
                                        </m:sub>
                                      </m:sSub>
                                      <m:r>
                                        <a:rPr lang="en-US" sz="2800" b="0" i="1" smtClean="0">
                                          <a:solidFill>
                                            <a:schemeClr val="accent1"/>
                                          </a:solidFill>
                                          <a:latin typeface="Cambria Math" panose="02040503050406030204" pitchFamily="18" charset="0"/>
                                        </a:rPr>
                                        <m:t>, </m:t>
                                      </m:r>
                                      <m:r>
                                        <a:rPr lang="en-US" sz="2800" b="1" i="1" smtClean="0">
                                          <a:solidFill>
                                            <a:schemeClr val="accent1"/>
                                          </a:solidFill>
                                          <a:latin typeface="Cambria Math" panose="02040503050406030204" pitchFamily="18" charset="0"/>
                                        </a:rPr>
                                        <m:t>𝜷</m:t>
                                      </m:r>
                                    </m:e>
                                  </m:d>
                                </m:e>
                              </m:d>
                              <m:d>
                                <m:dPr>
                                  <m:ctrlPr>
                                    <a:rPr lang="en-US" sz="2800" b="0" i="1" smtClean="0">
                                      <a:solidFill>
                                        <a:schemeClr val="bg1">
                                          <a:lumMod val="75000"/>
                                        </a:schemeClr>
                                      </a:solidFill>
                                      <a:latin typeface="Cambria Math" panose="02040503050406030204" pitchFamily="18" charset="0"/>
                                    </a:rPr>
                                  </m:ctrlPr>
                                </m:dPr>
                                <m:e>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𝑚</m:t>
                                      </m:r>
                                    </m:e>
                                    <m:sub>
                                      <m:r>
                                        <a:rPr lang="en-US" sz="2800" b="0" i="1" smtClean="0">
                                          <a:solidFill>
                                            <a:schemeClr val="bg1">
                                              <a:lumMod val="75000"/>
                                            </a:schemeClr>
                                          </a:solidFill>
                                          <a:latin typeface="Cambria Math" panose="02040503050406030204" pitchFamily="18" charset="0"/>
                                        </a:rPr>
                                        <m:t>1</m:t>
                                      </m:r>
                                    </m:sub>
                                  </m:sSub>
                                  <m:d>
                                    <m:dPr>
                                      <m:ctrlPr>
                                        <a:rPr lang="en-US" sz="2800" b="0" i="1" smtClean="0">
                                          <a:solidFill>
                                            <a:schemeClr val="bg1">
                                              <a:lumMod val="75000"/>
                                            </a:schemeClr>
                                          </a:solidFill>
                                          <a:latin typeface="Cambria Math" panose="02040503050406030204" pitchFamily="18" charset="0"/>
                                        </a:rPr>
                                      </m:ctrlPr>
                                    </m:dPr>
                                    <m:e>
                                      <m:sSub>
                                        <m:sSubPr>
                                          <m:ctrlPr>
                                            <a:rPr lang="en-US" sz="2800" b="0" i="1" smtClean="0">
                                              <a:solidFill>
                                                <a:schemeClr val="bg1">
                                                  <a:lumMod val="75000"/>
                                                </a:schemeClr>
                                              </a:solidFill>
                                              <a:latin typeface="Cambria Math" panose="02040503050406030204" pitchFamily="18" charset="0"/>
                                            </a:rPr>
                                          </m:ctrlPr>
                                        </m:sSubPr>
                                        <m:e>
                                          <m:r>
                                            <a:rPr lang="en-US" sz="2800" b="1" i="0" smtClean="0">
                                              <a:solidFill>
                                                <a:schemeClr val="bg1">
                                                  <a:lumMod val="75000"/>
                                                </a:schemeClr>
                                              </a:solidFill>
                                              <a:latin typeface="Cambria Math" panose="02040503050406030204" pitchFamily="18" charset="0"/>
                                            </a:rPr>
                                            <m:t>𝐗</m:t>
                                          </m:r>
                                        </m:e>
                                        <m:sub>
                                          <m:r>
                                            <a:rPr lang="en-US" sz="2800" b="0" i="1" smtClean="0">
                                              <a:solidFill>
                                                <a:schemeClr val="bg1">
                                                  <a:lumMod val="75000"/>
                                                </a:schemeClr>
                                              </a:solidFill>
                                              <a:latin typeface="Cambria Math" panose="02040503050406030204" pitchFamily="18" charset="0"/>
                                            </a:rPr>
                                            <m:t>𝑖</m:t>
                                          </m:r>
                                        </m:sub>
                                      </m:sSub>
                                      <m:r>
                                        <a:rPr lang="en-US" sz="2800" b="0" i="1" smtClean="0">
                                          <a:solidFill>
                                            <a:schemeClr val="bg1">
                                              <a:lumMod val="75000"/>
                                            </a:schemeClr>
                                          </a:solidFill>
                                          <a:latin typeface="Cambria Math" panose="02040503050406030204" pitchFamily="18" charset="0"/>
                                        </a:rPr>
                                        <m:t>,</m:t>
                                      </m:r>
                                      <m:sSub>
                                        <m:sSubPr>
                                          <m:ctrlPr>
                                            <a:rPr lang="en-US" sz="2800" b="0" i="1" smtClean="0">
                                              <a:solidFill>
                                                <a:schemeClr val="bg1">
                                                  <a:lumMod val="75000"/>
                                                </a:schemeClr>
                                              </a:solidFill>
                                              <a:latin typeface="Cambria Math" panose="02040503050406030204" pitchFamily="18" charset="0"/>
                                            </a:rPr>
                                          </m:ctrlPr>
                                        </m:sSubPr>
                                        <m:e>
                                          <m:acc>
                                            <m:accPr>
                                              <m:chr m:val="̂"/>
                                              <m:ctrlPr>
                                                <a:rPr lang="en-US" sz="2800" b="1" i="1" smtClean="0">
                                                  <a:solidFill>
                                                    <a:schemeClr val="bg1">
                                                      <a:lumMod val="75000"/>
                                                    </a:schemeClr>
                                                  </a:solidFill>
                                                  <a:latin typeface="Cambria Math" panose="02040503050406030204" pitchFamily="18" charset="0"/>
                                                </a:rPr>
                                              </m:ctrlPr>
                                            </m:accPr>
                                            <m:e>
                                              <m:r>
                                                <a:rPr lang="en-US" sz="2800" b="1" i="0" smtClean="0">
                                                  <a:solidFill>
                                                    <a:schemeClr val="bg1">
                                                      <a:lumMod val="75000"/>
                                                    </a:schemeClr>
                                                  </a:solidFill>
                                                  <a:latin typeface="Cambria Math" panose="02040503050406030204" pitchFamily="18" charset="0"/>
                                                </a:rPr>
                                                <m:t>𝛂</m:t>
                                              </m:r>
                                            </m:e>
                                          </m:acc>
                                        </m:e>
                                        <m:sub>
                                          <m:r>
                                            <a:rPr lang="en-US" sz="2800" b="0" i="1" smtClean="0">
                                              <a:solidFill>
                                                <a:schemeClr val="bg1">
                                                  <a:lumMod val="75000"/>
                                                </a:schemeClr>
                                              </a:solidFill>
                                              <a:latin typeface="Cambria Math" panose="02040503050406030204" pitchFamily="18" charset="0"/>
                                            </a:rPr>
                                            <m:t>1</m:t>
                                          </m:r>
                                        </m:sub>
                                      </m:sSub>
                                    </m:e>
                                  </m:d>
                                  <m:r>
                                    <a:rPr lang="en-US" sz="2800" b="0" i="1" smtClean="0">
                                      <a:solidFill>
                                        <a:schemeClr val="bg1">
                                          <a:lumMod val="75000"/>
                                        </a:schemeClr>
                                      </a:solidFill>
                                      <a:latin typeface="Cambria Math" panose="02040503050406030204" pitchFamily="18" charset="0"/>
                                    </a:rPr>
                                    <m:t>−</m:t>
                                  </m:r>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𝑚</m:t>
                                      </m:r>
                                    </m:e>
                                    <m:sub>
                                      <m:r>
                                        <a:rPr lang="en-US" sz="2800" b="0" i="1" smtClean="0">
                                          <a:solidFill>
                                            <a:schemeClr val="bg1">
                                              <a:lumMod val="75000"/>
                                            </a:schemeClr>
                                          </a:solidFill>
                                          <a:latin typeface="Cambria Math" panose="02040503050406030204" pitchFamily="18" charset="0"/>
                                        </a:rPr>
                                        <m:t>0</m:t>
                                      </m:r>
                                    </m:sub>
                                  </m:sSub>
                                  <m:d>
                                    <m:dPr>
                                      <m:ctrlPr>
                                        <a:rPr lang="en-US" sz="2800" b="0" i="1" smtClean="0">
                                          <a:solidFill>
                                            <a:schemeClr val="bg1">
                                              <a:lumMod val="75000"/>
                                            </a:schemeClr>
                                          </a:solidFill>
                                          <a:latin typeface="Cambria Math" panose="02040503050406030204" pitchFamily="18" charset="0"/>
                                        </a:rPr>
                                      </m:ctrlPr>
                                    </m:dPr>
                                    <m:e>
                                      <m:sSub>
                                        <m:sSubPr>
                                          <m:ctrlPr>
                                            <a:rPr lang="en-US" sz="2800" b="0" i="1" smtClean="0">
                                              <a:solidFill>
                                                <a:schemeClr val="bg1">
                                                  <a:lumMod val="75000"/>
                                                </a:schemeClr>
                                              </a:solidFill>
                                              <a:latin typeface="Cambria Math" panose="02040503050406030204" pitchFamily="18" charset="0"/>
                                            </a:rPr>
                                          </m:ctrlPr>
                                        </m:sSubPr>
                                        <m:e>
                                          <m:r>
                                            <a:rPr lang="en-US" sz="2800" b="1" i="0" smtClean="0">
                                              <a:solidFill>
                                                <a:schemeClr val="bg1">
                                                  <a:lumMod val="75000"/>
                                                </a:schemeClr>
                                              </a:solidFill>
                                              <a:latin typeface="Cambria Math" panose="02040503050406030204" pitchFamily="18" charset="0"/>
                                            </a:rPr>
                                            <m:t>𝐗</m:t>
                                          </m:r>
                                        </m:e>
                                        <m:sub>
                                          <m:r>
                                            <a:rPr lang="en-US" sz="2800" b="0" i="1" smtClean="0">
                                              <a:solidFill>
                                                <a:schemeClr val="bg1">
                                                  <a:lumMod val="75000"/>
                                                </a:schemeClr>
                                              </a:solidFill>
                                              <a:latin typeface="Cambria Math" panose="02040503050406030204" pitchFamily="18" charset="0"/>
                                            </a:rPr>
                                            <m:t>𝑖</m:t>
                                          </m:r>
                                        </m:sub>
                                      </m:sSub>
                                      <m:r>
                                        <a:rPr lang="en-US" sz="2800" b="0" i="1" smtClean="0">
                                          <a:solidFill>
                                            <a:schemeClr val="bg1">
                                              <a:lumMod val="75000"/>
                                            </a:schemeClr>
                                          </a:solidFill>
                                          <a:latin typeface="Cambria Math" panose="02040503050406030204" pitchFamily="18" charset="0"/>
                                        </a:rPr>
                                        <m:t>, </m:t>
                                      </m:r>
                                      <m:sSub>
                                        <m:sSubPr>
                                          <m:ctrlPr>
                                            <a:rPr lang="en-US" sz="2800" b="0" i="1" smtClean="0">
                                              <a:solidFill>
                                                <a:schemeClr val="bg1">
                                                  <a:lumMod val="75000"/>
                                                </a:schemeClr>
                                              </a:solidFill>
                                              <a:latin typeface="Cambria Math" panose="02040503050406030204" pitchFamily="18" charset="0"/>
                                            </a:rPr>
                                          </m:ctrlPr>
                                        </m:sSubPr>
                                        <m:e>
                                          <m:acc>
                                            <m:accPr>
                                              <m:chr m:val="̂"/>
                                              <m:ctrlPr>
                                                <a:rPr lang="en-US" sz="2800" b="1" i="1" smtClean="0">
                                                  <a:solidFill>
                                                    <a:schemeClr val="bg1">
                                                      <a:lumMod val="75000"/>
                                                    </a:schemeClr>
                                                  </a:solidFill>
                                                  <a:latin typeface="Cambria Math" panose="02040503050406030204" pitchFamily="18" charset="0"/>
                                                </a:rPr>
                                              </m:ctrlPr>
                                            </m:accPr>
                                            <m:e>
                                              <m:r>
                                                <a:rPr lang="en-US" sz="2800" b="1" i="0" smtClean="0">
                                                  <a:solidFill>
                                                    <a:schemeClr val="bg1">
                                                      <a:lumMod val="75000"/>
                                                    </a:schemeClr>
                                                  </a:solidFill>
                                                  <a:latin typeface="Cambria Math" panose="02040503050406030204" pitchFamily="18" charset="0"/>
                                                </a:rPr>
                                                <m:t>𝛂</m:t>
                                              </m:r>
                                            </m:e>
                                          </m:acc>
                                        </m:e>
                                        <m:sub>
                                          <m:r>
                                            <a:rPr lang="en-US" sz="2800" b="0" i="1" smtClean="0">
                                              <a:solidFill>
                                                <a:schemeClr val="bg1">
                                                  <a:lumMod val="75000"/>
                                                </a:schemeClr>
                                              </a:solidFill>
                                              <a:latin typeface="Cambria Math" panose="02040503050406030204" pitchFamily="18" charset="0"/>
                                            </a:rPr>
                                            <m:t>0</m:t>
                                          </m:r>
                                        </m:sub>
                                      </m:sSub>
                                    </m:e>
                                  </m:d>
                                </m:e>
                              </m:d>
                            </m:e>
                          </m:nary>
                        </m:num>
                        <m:den>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i="1" smtClean="0">
                                      <a:solidFill>
                                        <a:schemeClr val="bg1"/>
                                      </a:solidFill>
                                      <a:latin typeface="Cambria Math" panose="02040503050406030204" pitchFamily="18" charset="0"/>
                                    </a:rPr>
                                  </m:ctrlPr>
                                </m:dPr>
                                <m:e>
                                  <m:sSub>
                                    <m:sSubPr>
                                      <m:ctrlPr>
                                        <a:rPr lang="en-US" sz="2800" i="1" smtClean="0">
                                          <a:solidFill>
                                            <a:schemeClr val="bg1">
                                              <a:lumMod val="75000"/>
                                            </a:schemeClr>
                                          </a:solidFill>
                                          <a:latin typeface="Cambria Math" panose="02040503050406030204" pitchFamily="18" charset="0"/>
                                        </a:rPr>
                                      </m:ctrlPr>
                                    </m:sSubPr>
                                    <m:e>
                                      <m:r>
                                        <a:rPr lang="en-US" sz="2800" i="1">
                                          <a:solidFill>
                                            <a:schemeClr val="bg1">
                                              <a:lumMod val="75000"/>
                                            </a:schemeClr>
                                          </a:solidFill>
                                          <a:latin typeface="Cambria Math" panose="02040503050406030204" pitchFamily="18" charset="0"/>
                                        </a:rPr>
                                        <m:t>𝑍</m:t>
                                      </m:r>
                                    </m:e>
                                    <m:sub>
                                      <m:r>
                                        <a:rPr lang="en-US" sz="2800" i="1">
                                          <a:solidFill>
                                            <a:schemeClr val="bg1">
                                              <a:lumMod val="75000"/>
                                            </a:schemeClr>
                                          </a:solidFill>
                                          <a:latin typeface="Cambria Math" panose="02040503050406030204" pitchFamily="18" charset="0"/>
                                        </a:rPr>
                                        <m:t>𝑖</m:t>
                                      </m:r>
                                    </m:sub>
                                  </m:sSub>
                                  <m:d>
                                    <m:dPr>
                                      <m:ctrlPr>
                                        <a:rPr lang="en-US" sz="2800" i="1" smtClean="0">
                                          <a:solidFill>
                                            <a:schemeClr val="bg1">
                                              <a:lumMod val="75000"/>
                                            </a:schemeClr>
                                          </a:solidFill>
                                          <a:latin typeface="Cambria Math" panose="02040503050406030204" pitchFamily="18" charset="0"/>
                                        </a:rPr>
                                      </m:ctrlPr>
                                    </m:dPr>
                                    <m:e>
                                      <m:r>
                                        <a:rPr lang="en-US" sz="2800" i="1">
                                          <a:solidFill>
                                            <a:schemeClr val="bg1">
                                              <a:lumMod val="75000"/>
                                            </a:schemeClr>
                                          </a:solidFill>
                                          <a:latin typeface="Cambria Math" panose="02040503050406030204" pitchFamily="18" charset="0"/>
                                        </a:rPr>
                                        <m:t>1−</m:t>
                                      </m:r>
                                      <m:r>
                                        <a:rPr lang="en-US" sz="2800" i="1">
                                          <a:solidFill>
                                            <a:schemeClr val="bg1">
                                              <a:lumMod val="75000"/>
                                            </a:schemeClr>
                                          </a:solidFill>
                                          <a:latin typeface="Cambria Math" panose="02040503050406030204" pitchFamily="18" charset="0"/>
                                        </a:rPr>
                                        <m:t>𝑒</m:t>
                                      </m:r>
                                      <m:d>
                                        <m:dPr>
                                          <m:ctrlPr>
                                            <a:rPr lang="en-US" sz="2800" b="1" i="1">
                                              <a:solidFill>
                                                <a:schemeClr val="bg1">
                                                  <a:lumMod val="75000"/>
                                                </a:schemeClr>
                                              </a:solidFill>
                                              <a:latin typeface="Cambria Math" panose="02040503050406030204" pitchFamily="18" charset="0"/>
                                            </a:rPr>
                                          </m:ctrlPr>
                                        </m:dPr>
                                        <m:e>
                                          <m:sSub>
                                            <m:sSubPr>
                                              <m:ctrlPr>
                                                <a:rPr lang="en-US" sz="2800" b="1" i="1">
                                                  <a:solidFill>
                                                    <a:schemeClr val="bg1">
                                                      <a:lumMod val="75000"/>
                                                    </a:schemeClr>
                                                  </a:solidFill>
                                                  <a:latin typeface="Cambria Math" panose="02040503050406030204" pitchFamily="18" charset="0"/>
                                                </a:rPr>
                                              </m:ctrlPr>
                                            </m:sSubPr>
                                            <m:e>
                                              <m:r>
                                                <a:rPr lang="en-US" sz="2800" b="1">
                                                  <a:solidFill>
                                                    <a:schemeClr val="bg1">
                                                      <a:lumMod val="75000"/>
                                                    </a:schemeClr>
                                                  </a:solidFill>
                                                  <a:latin typeface="Cambria Math" panose="02040503050406030204" pitchFamily="18" charset="0"/>
                                                </a:rPr>
                                                <m:t>𝐗</m:t>
                                              </m:r>
                                            </m:e>
                                            <m:sub>
                                              <m:r>
                                                <a:rPr lang="en-US" sz="2800" i="1">
                                                  <a:solidFill>
                                                    <a:schemeClr val="bg1">
                                                      <a:lumMod val="75000"/>
                                                    </a:schemeClr>
                                                  </a:solidFill>
                                                  <a:latin typeface="Cambria Math" panose="02040503050406030204" pitchFamily="18" charset="0"/>
                                                </a:rPr>
                                                <m:t>𝑖</m:t>
                                              </m:r>
                                            </m:sub>
                                          </m:sSub>
                                          <m:r>
                                            <a:rPr lang="en-US" sz="2800" b="1" i="1">
                                              <a:solidFill>
                                                <a:schemeClr val="bg1">
                                                  <a:lumMod val="75000"/>
                                                </a:schemeClr>
                                              </a:solidFill>
                                              <a:latin typeface="Cambria Math" panose="02040503050406030204" pitchFamily="18" charset="0"/>
                                            </a:rPr>
                                            <m:t>,</m:t>
                                          </m:r>
                                          <m:r>
                                            <a:rPr lang="en-US" sz="2800" b="1" i="1">
                                              <a:solidFill>
                                                <a:schemeClr val="bg1">
                                                  <a:lumMod val="75000"/>
                                                </a:schemeClr>
                                              </a:solidFill>
                                              <a:latin typeface="Cambria Math" panose="02040503050406030204" pitchFamily="18" charset="0"/>
                                            </a:rPr>
                                            <m:t>𝜷</m:t>
                                          </m:r>
                                        </m:e>
                                      </m:d>
                                    </m:e>
                                  </m:d>
                                  <m:r>
                                    <a:rPr lang="en-US" sz="2800" i="1">
                                      <a:solidFill>
                                        <a:schemeClr val="bg1">
                                          <a:lumMod val="75000"/>
                                        </a:schemeClr>
                                      </a:solidFill>
                                      <a:latin typeface="Cambria Math" panose="02040503050406030204" pitchFamily="18" charset="0"/>
                                    </a:rPr>
                                    <m:t>+</m:t>
                                  </m:r>
                                  <m:d>
                                    <m:dPr>
                                      <m:ctrlPr>
                                        <a:rPr lang="en-US" sz="2800" i="1" smtClean="0">
                                          <a:solidFill>
                                            <a:schemeClr val="accent1"/>
                                          </a:solidFill>
                                          <a:latin typeface="Cambria Math" panose="02040503050406030204" pitchFamily="18" charset="0"/>
                                        </a:rPr>
                                      </m:ctrlPr>
                                    </m:dPr>
                                    <m:e>
                                      <m:r>
                                        <a:rPr lang="en-US" sz="2800" i="1">
                                          <a:solidFill>
                                            <a:schemeClr val="accent1"/>
                                          </a:solidFill>
                                          <a:latin typeface="Cambria Math" panose="02040503050406030204" pitchFamily="18" charset="0"/>
                                        </a:rPr>
                                        <m:t>1−</m:t>
                                      </m:r>
                                      <m:sSub>
                                        <m:sSubPr>
                                          <m:ctrlPr>
                                            <a:rPr lang="en-US" sz="2800" i="1">
                                              <a:solidFill>
                                                <a:schemeClr val="accent1"/>
                                              </a:solidFill>
                                              <a:latin typeface="Cambria Math" panose="02040503050406030204" pitchFamily="18" charset="0"/>
                                            </a:rPr>
                                          </m:ctrlPr>
                                        </m:sSubPr>
                                        <m:e>
                                          <m:r>
                                            <a:rPr lang="en-US" sz="2800" i="1">
                                              <a:solidFill>
                                                <a:schemeClr val="accent1"/>
                                              </a:solidFill>
                                              <a:latin typeface="Cambria Math" panose="02040503050406030204" pitchFamily="18" charset="0"/>
                                            </a:rPr>
                                            <m:t>𝑍</m:t>
                                          </m:r>
                                        </m:e>
                                        <m:sub>
                                          <m:r>
                                            <a:rPr lang="en-US" sz="2800" i="1">
                                              <a:solidFill>
                                                <a:schemeClr val="accent1"/>
                                              </a:solidFill>
                                              <a:latin typeface="Cambria Math" panose="02040503050406030204" pitchFamily="18" charset="0"/>
                                            </a:rPr>
                                            <m:t>𝑖</m:t>
                                          </m:r>
                                        </m:sub>
                                      </m:sSub>
                                    </m:e>
                                  </m:d>
                                  <m:r>
                                    <a:rPr lang="en-US" sz="2800" i="1">
                                      <a:solidFill>
                                        <a:schemeClr val="accent1"/>
                                      </a:solidFill>
                                      <a:latin typeface="Cambria Math" panose="02040503050406030204" pitchFamily="18" charset="0"/>
                                    </a:rPr>
                                    <m:t>𝑒</m:t>
                                  </m:r>
                                  <m:d>
                                    <m:dPr>
                                      <m:ctrlPr>
                                        <a:rPr lang="en-US" sz="2800" i="1">
                                          <a:solidFill>
                                            <a:schemeClr val="accent1"/>
                                          </a:solidFill>
                                          <a:latin typeface="Cambria Math" panose="02040503050406030204" pitchFamily="18" charset="0"/>
                                        </a:rPr>
                                      </m:ctrlPr>
                                    </m:dPr>
                                    <m:e>
                                      <m:sSub>
                                        <m:sSubPr>
                                          <m:ctrlPr>
                                            <a:rPr lang="en-US" sz="2800" b="1" i="1">
                                              <a:solidFill>
                                                <a:schemeClr val="accent1"/>
                                              </a:solidFill>
                                              <a:latin typeface="Cambria Math" panose="02040503050406030204" pitchFamily="18" charset="0"/>
                                            </a:rPr>
                                          </m:ctrlPr>
                                        </m:sSubPr>
                                        <m:e>
                                          <m:r>
                                            <a:rPr lang="en-US" sz="2800" b="1">
                                              <a:solidFill>
                                                <a:schemeClr val="accent1"/>
                                              </a:solidFill>
                                              <a:latin typeface="Cambria Math" panose="02040503050406030204" pitchFamily="18" charset="0"/>
                                            </a:rPr>
                                            <m:t>𝐗</m:t>
                                          </m:r>
                                        </m:e>
                                        <m:sub>
                                          <m:r>
                                            <m:rPr>
                                              <m:sty m:val="p"/>
                                            </m:rPr>
                                            <a:rPr lang="en-US" sz="2800">
                                              <a:solidFill>
                                                <a:schemeClr val="accent1"/>
                                              </a:solidFill>
                                              <a:latin typeface="Cambria Math" panose="02040503050406030204" pitchFamily="18" charset="0"/>
                                            </a:rPr>
                                            <m:t>i</m:t>
                                          </m:r>
                                        </m:sub>
                                      </m:sSub>
                                      <m:r>
                                        <a:rPr lang="en-US" sz="2800" i="1">
                                          <a:solidFill>
                                            <a:schemeClr val="accent1"/>
                                          </a:solidFill>
                                          <a:latin typeface="Cambria Math" panose="02040503050406030204" pitchFamily="18" charset="0"/>
                                        </a:rPr>
                                        <m:t>, </m:t>
                                      </m:r>
                                      <m:r>
                                        <a:rPr lang="en-US" sz="2800" b="1" i="1">
                                          <a:solidFill>
                                            <a:schemeClr val="accent1"/>
                                          </a:solidFill>
                                          <a:latin typeface="Cambria Math" panose="02040503050406030204" pitchFamily="18" charset="0"/>
                                        </a:rPr>
                                        <m:t>𝜷</m:t>
                                      </m:r>
                                    </m:e>
                                  </m:d>
                                </m:e>
                              </m:d>
                            </m:e>
                          </m:nary>
                        </m:den>
                      </m:f>
                    </m:oMath>
                  </m:oMathPara>
                </a14:m>
                <a:endParaRPr lang="en-US" sz="2800" dirty="0">
                  <a:solidFill>
                    <a:schemeClr val="tx1">
                      <a:lumMod val="75000"/>
                      <a:lumOff val="25000"/>
                    </a:schemeClr>
                  </a:solidFill>
                </a:endParaRPr>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436015" cy="1351652"/>
              </a:xfrm>
              <a:prstGeom prst="rect">
                <a:avLst/>
              </a:prstGeom>
              <a:blipFill>
                <a:blip r:embed="rId4"/>
                <a:stretch>
                  <a:fillRect l="-222" t="-43925" b="-71028"/>
                </a:stretch>
              </a:blipFill>
            </p:spPr>
            <p:txBody>
              <a:bodyPr/>
              <a:lstStyle/>
              <a:p>
                <a:r>
                  <a:rPr lang="en-US">
                    <a:noFill/>
                  </a:rPr>
                  <a:t> </a:t>
                </a:r>
              </a:p>
            </p:txBody>
          </p:sp>
        </mc:Fallback>
      </mc:AlternateContent>
    </p:spTree>
    <p:extLst>
      <p:ext uri="{BB962C8B-B14F-4D97-AF65-F5344CB8AC3E}">
        <p14:creationId xmlns:p14="http://schemas.microsoft.com/office/powerpoint/2010/main" val="12917549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204259" y="3771157"/>
                <a:ext cx="11436015" cy="1351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5"/>
                              </a:solidFill>
                              <a:latin typeface="Cambria Math" panose="02040503050406030204" pitchFamily="18" charset="0"/>
                            </a:rPr>
                          </m:ctrlPr>
                        </m:sSubPr>
                        <m:e>
                          <m:acc>
                            <m:accPr>
                              <m:chr m:val="̂"/>
                              <m:ctrlPr>
                                <a:rPr lang="en-US" sz="2800" b="0" i="1" smtClean="0">
                                  <a:solidFill>
                                    <a:schemeClr val="accent5"/>
                                  </a:solidFill>
                                  <a:latin typeface="Cambria Math" panose="02040503050406030204" pitchFamily="18" charset="0"/>
                                </a:rPr>
                              </m:ctrlPr>
                            </m:accPr>
                            <m:e>
                              <m:r>
                                <a:rPr lang="en-US" sz="2800" b="0" i="1" smtClean="0">
                                  <a:solidFill>
                                    <a:schemeClr val="accent5"/>
                                  </a:solidFill>
                                  <a:latin typeface="Cambria Math" panose="02040503050406030204" pitchFamily="18" charset="0"/>
                                </a:rPr>
                                <m:t>𝛿</m:t>
                              </m:r>
                            </m:e>
                          </m:acc>
                        </m:e>
                        <m:sub>
                          <m:r>
                            <a:rPr lang="en-US" sz="2800" b="0" i="1" smtClean="0">
                              <a:solidFill>
                                <a:schemeClr val="accent5"/>
                              </a:solidFill>
                              <a:latin typeface="Cambria Math" panose="02040503050406030204" pitchFamily="18" charset="0"/>
                            </a:rPr>
                            <m:t>1</m:t>
                          </m:r>
                        </m:sub>
                      </m:sSub>
                      <m:r>
                        <a:rPr lang="en-US" sz="2800" b="0" i="1" smtClean="0">
                          <a:solidFill>
                            <a:schemeClr val="accent5"/>
                          </a:solidFill>
                          <a:latin typeface="Cambria Math" panose="02040503050406030204" pitchFamily="18" charset="0"/>
                        </a:rPr>
                        <m:t>=</m:t>
                      </m:r>
                      <m:f>
                        <m:fPr>
                          <m:ctrlPr>
                            <a:rPr lang="en-US" sz="2800" b="0" i="1" smtClean="0">
                              <a:solidFill>
                                <a:schemeClr val="bg1"/>
                              </a:solidFill>
                              <a:latin typeface="Cambria Math" panose="02040503050406030204" pitchFamily="18" charset="0"/>
                            </a:rPr>
                          </m:ctrlPr>
                        </m:fPr>
                        <m:num>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b="0" i="1" smtClean="0">
                                      <a:solidFill>
                                        <a:schemeClr val="bg1">
                                          <a:lumMod val="75000"/>
                                        </a:schemeClr>
                                      </a:solidFill>
                                      <a:latin typeface="Cambria Math" panose="02040503050406030204" pitchFamily="18" charset="0"/>
                                    </a:rPr>
                                  </m:ctrlPr>
                                </m:dPr>
                                <m:e>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𝑍</m:t>
                                      </m:r>
                                    </m:e>
                                    <m:sub>
                                      <m:r>
                                        <a:rPr lang="en-US" sz="2800" b="0" i="1" smtClean="0">
                                          <a:solidFill>
                                            <a:schemeClr val="bg1">
                                              <a:lumMod val="75000"/>
                                            </a:schemeClr>
                                          </a:solidFill>
                                          <a:latin typeface="Cambria Math" panose="02040503050406030204" pitchFamily="18" charset="0"/>
                                        </a:rPr>
                                        <m:t>𝑖</m:t>
                                      </m:r>
                                    </m:sub>
                                  </m:sSub>
                                  <m:d>
                                    <m:dPr>
                                      <m:ctrlPr>
                                        <a:rPr lang="en-US" sz="2800" b="0" i="1" smtClean="0">
                                          <a:solidFill>
                                            <a:schemeClr val="bg1">
                                              <a:lumMod val="75000"/>
                                            </a:schemeClr>
                                          </a:solidFill>
                                          <a:latin typeface="Cambria Math" panose="02040503050406030204" pitchFamily="18" charset="0"/>
                                        </a:rPr>
                                      </m:ctrlPr>
                                    </m:dPr>
                                    <m:e>
                                      <m:r>
                                        <a:rPr lang="en-US" sz="2800" b="0" i="1" smtClean="0">
                                          <a:solidFill>
                                            <a:schemeClr val="bg1">
                                              <a:lumMod val="75000"/>
                                            </a:schemeClr>
                                          </a:solidFill>
                                          <a:latin typeface="Cambria Math" panose="02040503050406030204" pitchFamily="18" charset="0"/>
                                        </a:rPr>
                                        <m:t>1−</m:t>
                                      </m:r>
                                      <m:r>
                                        <a:rPr lang="en-US" sz="2800" b="0" i="1" smtClean="0">
                                          <a:solidFill>
                                            <a:schemeClr val="bg1">
                                              <a:lumMod val="75000"/>
                                            </a:schemeClr>
                                          </a:solidFill>
                                          <a:latin typeface="Cambria Math" panose="02040503050406030204" pitchFamily="18" charset="0"/>
                                        </a:rPr>
                                        <m:t>𝑒</m:t>
                                      </m:r>
                                      <m:d>
                                        <m:dPr>
                                          <m:ctrlPr>
                                            <a:rPr lang="en-US" sz="2800" b="1" i="1" smtClean="0">
                                              <a:solidFill>
                                                <a:schemeClr val="bg1">
                                                  <a:lumMod val="75000"/>
                                                </a:schemeClr>
                                              </a:solidFill>
                                              <a:latin typeface="Cambria Math" panose="02040503050406030204" pitchFamily="18" charset="0"/>
                                            </a:rPr>
                                          </m:ctrlPr>
                                        </m:dPr>
                                        <m:e>
                                          <m:sSub>
                                            <m:sSubPr>
                                              <m:ctrlPr>
                                                <a:rPr lang="en-US" sz="2800" b="1" i="1" smtClean="0">
                                                  <a:solidFill>
                                                    <a:schemeClr val="bg1">
                                                      <a:lumMod val="75000"/>
                                                    </a:schemeClr>
                                                  </a:solidFill>
                                                  <a:latin typeface="Cambria Math" panose="02040503050406030204" pitchFamily="18" charset="0"/>
                                                </a:rPr>
                                              </m:ctrlPr>
                                            </m:sSubPr>
                                            <m:e>
                                              <m:r>
                                                <a:rPr lang="en-US" sz="2800" b="1" i="0" smtClean="0">
                                                  <a:solidFill>
                                                    <a:schemeClr val="bg1">
                                                      <a:lumMod val="75000"/>
                                                    </a:schemeClr>
                                                  </a:solidFill>
                                                  <a:latin typeface="Cambria Math" panose="02040503050406030204" pitchFamily="18" charset="0"/>
                                                </a:rPr>
                                                <m:t>𝐗</m:t>
                                              </m:r>
                                            </m:e>
                                            <m:sub>
                                              <m:r>
                                                <a:rPr lang="en-US" sz="2800" b="0" i="1" smtClean="0">
                                                  <a:solidFill>
                                                    <a:schemeClr val="bg1">
                                                      <a:lumMod val="75000"/>
                                                    </a:schemeClr>
                                                  </a:solidFill>
                                                  <a:latin typeface="Cambria Math" panose="02040503050406030204" pitchFamily="18" charset="0"/>
                                                </a:rPr>
                                                <m:t>𝑖</m:t>
                                              </m:r>
                                            </m:sub>
                                          </m:sSub>
                                          <m:r>
                                            <a:rPr lang="en-US" sz="2800" b="1" i="1" smtClean="0">
                                              <a:solidFill>
                                                <a:schemeClr val="bg1">
                                                  <a:lumMod val="75000"/>
                                                </a:schemeClr>
                                              </a:solidFill>
                                              <a:latin typeface="Cambria Math" panose="02040503050406030204" pitchFamily="18" charset="0"/>
                                            </a:rPr>
                                            <m:t>,</m:t>
                                          </m:r>
                                          <m:r>
                                            <a:rPr lang="en-US" sz="2800" b="1" i="1" smtClean="0">
                                              <a:solidFill>
                                                <a:schemeClr val="bg1">
                                                  <a:lumMod val="75000"/>
                                                </a:schemeClr>
                                              </a:solidFill>
                                              <a:latin typeface="Cambria Math" panose="02040503050406030204" pitchFamily="18" charset="0"/>
                                            </a:rPr>
                                            <m:t>𝜷</m:t>
                                          </m:r>
                                        </m:e>
                                      </m:d>
                                    </m:e>
                                  </m:d>
                                  <m:r>
                                    <a:rPr lang="en-US" sz="2800" b="0" i="1" smtClean="0">
                                      <a:solidFill>
                                        <a:schemeClr val="bg1">
                                          <a:lumMod val="75000"/>
                                        </a:schemeClr>
                                      </a:solidFill>
                                      <a:latin typeface="Cambria Math" panose="02040503050406030204" pitchFamily="18" charset="0"/>
                                    </a:rPr>
                                    <m:t>+</m:t>
                                  </m:r>
                                  <m:d>
                                    <m:dPr>
                                      <m:ctrlPr>
                                        <a:rPr lang="en-US" sz="2800" b="0" i="1" smtClean="0">
                                          <a:solidFill>
                                            <a:schemeClr val="bg1">
                                              <a:lumMod val="75000"/>
                                            </a:schemeClr>
                                          </a:solidFill>
                                          <a:latin typeface="Cambria Math" panose="02040503050406030204" pitchFamily="18" charset="0"/>
                                        </a:rPr>
                                      </m:ctrlPr>
                                    </m:dPr>
                                    <m:e>
                                      <m:r>
                                        <a:rPr lang="en-US" sz="2800" b="0" i="1" smtClean="0">
                                          <a:solidFill>
                                            <a:schemeClr val="bg1">
                                              <a:lumMod val="75000"/>
                                            </a:schemeClr>
                                          </a:solidFill>
                                          <a:latin typeface="Cambria Math" panose="02040503050406030204" pitchFamily="18" charset="0"/>
                                        </a:rPr>
                                        <m:t>1−</m:t>
                                      </m:r>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𝑍</m:t>
                                          </m:r>
                                        </m:e>
                                        <m:sub>
                                          <m:r>
                                            <a:rPr lang="en-US" sz="2800" b="0" i="1" smtClean="0">
                                              <a:solidFill>
                                                <a:schemeClr val="bg1">
                                                  <a:lumMod val="75000"/>
                                                </a:schemeClr>
                                              </a:solidFill>
                                              <a:latin typeface="Cambria Math" panose="02040503050406030204" pitchFamily="18" charset="0"/>
                                            </a:rPr>
                                            <m:t>𝑖</m:t>
                                          </m:r>
                                        </m:sub>
                                      </m:sSub>
                                    </m:e>
                                  </m:d>
                                  <m:r>
                                    <a:rPr lang="en-US" sz="2800" b="0" i="1" smtClean="0">
                                      <a:solidFill>
                                        <a:schemeClr val="bg1">
                                          <a:lumMod val="75000"/>
                                        </a:schemeClr>
                                      </a:solidFill>
                                      <a:latin typeface="Cambria Math" panose="02040503050406030204" pitchFamily="18" charset="0"/>
                                    </a:rPr>
                                    <m:t>𝑒</m:t>
                                  </m:r>
                                  <m:d>
                                    <m:dPr>
                                      <m:ctrlPr>
                                        <a:rPr lang="en-US" sz="2800" b="0" i="1" smtClean="0">
                                          <a:solidFill>
                                            <a:schemeClr val="bg1">
                                              <a:lumMod val="75000"/>
                                            </a:schemeClr>
                                          </a:solidFill>
                                          <a:latin typeface="Cambria Math" panose="02040503050406030204" pitchFamily="18" charset="0"/>
                                        </a:rPr>
                                      </m:ctrlPr>
                                    </m:dPr>
                                    <m:e>
                                      <m:sSub>
                                        <m:sSubPr>
                                          <m:ctrlPr>
                                            <a:rPr lang="en-US" sz="2800" b="1" i="0" smtClean="0">
                                              <a:solidFill>
                                                <a:schemeClr val="bg1">
                                                  <a:lumMod val="75000"/>
                                                </a:schemeClr>
                                              </a:solidFill>
                                              <a:latin typeface="Cambria Math" panose="02040503050406030204" pitchFamily="18" charset="0"/>
                                            </a:rPr>
                                          </m:ctrlPr>
                                        </m:sSubPr>
                                        <m:e>
                                          <m:r>
                                            <a:rPr lang="en-US" sz="2800" b="1" i="0" smtClean="0">
                                              <a:solidFill>
                                                <a:schemeClr val="bg1">
                                                  <a:lumMod val="75000"/>
                                                </a:schemeClr>
                                              </a:solidFill>
                                              <a:latin typeface="Cambria Math" panose="02040503050406030204" pitchFamily="18" charset="0"/>
                                            </a:rPr>
                                            <m:t>𝐗</m:t>
                                          </m:r>
                                        </m:e>
                                        <m:sub>
                                          <m:r>
                                            <m:rPr>
                                              <m:sty m:val="p"/>
                                            </m:rPr>
                                            <a:rPr lang="en-US" sz="2800" b="0" i="0" smtClean="0">
                                              <a:solidFill>
                                                <a:schemeClr val="bg1">
                                                  <a:lumMod val="75000"/>
                                                </a:schemeClr>
                                              </a:solidFill>
                                              <a:latin typeface="Cambria Math" panose="02040503050406030204" pitchFamily="18" charset="0"/>
                                            </a:rPr>
                                            <m:t>i</m:t>
                                          </m:r>
                                        </m:sub>
                                      </m:sSub>
                                      <m:r>
                                        <a:rPr lang="en-US" sz="2800" b="0" i="1" smtClean="0">
                                          <a:solidFill>
                                            <a:schemeClr val="bg1">
                                              <a:lumMod val="75000"/>
                                            </a:schemeClr>
                                          </a:solidFill>
                                          <a:latin typeface="Cambria Math" panose="02040503050406030204" pitchFamily="18" charset="0"/>
                                        </a:rPr>
                                        <m:t>, </m:t>
                                      </m:r>
                                      <m:r>
                                        <a:rPr lang="en-US" sz="2800" b="1" i="1" smtClean="0">
                                          <a:solidFill>
                                            <a:schemeClr val="bg1">
                                              <a:lumMod val="75000"/>
                                            </a:schemeClr>
                                          </a:solidFill>
                                          <a:latin typeface="Cambria Math" panose="02040503050406030204" pitchFamily="18" charset="0"/>
                                        </a:rPr>
                                        <m:t>𝜷</m:t>
                                      </m:r>
                                    </m:e>
                                  </m:d>
                                </m:e>
                              </m:d>
                              <m:d>
                                <m:dPr>
                                  <m:ctrlPr>
                                    <a:rPr lang="en-US" sz="2800" b="0" i="1" smtClean="0">
                                      <a:solidFill>
                                        <a:schemeClr val="accent1"/>
                                      </a:solidFill>
                                      <a:latin typeface="Cambria Math" panose="02040503050406030204" pitchFamily="18" charset="0"/>
                                    </a:rPr>
                                  </m:ctrlPr>
                                </m:dPr>
                                <m:e>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𝑚</m:t>
                                      </m:r>
                                    </m:e>
                                    <m:sub>
                                      <m:r>
                                        <a:rPr lang="en-US" sz="2800" b="0" i="1" smtClean="0">
                                          <a:solidFill>
                                            <a:schemeClr val="accent1"/>
                                          </a:solidFill>
                                          <a:latin typeface="Cambria Math" panose="02040503050406030204" pitchFamily="18" charset="0"/>
                                        </a:rPr>
                                        <m:t>1</m:t>
                                      </m:r>
                                    </m:sub>
                                  </m:sSub>
                                  <m:d>
                                    <m:dPr>
                                      <m:ctrlPr>
                                        <a:rPr lang="en-US" sz="2800" b="0" i="1" smtClean="0">
                                          <a:solidFill>
                                            <a:schemeClr val="accent1"/>
                                          </a:solidFill>
                                          <a:latin typeface="Cambria Math" panose="02040503050406030204" pitchFamily="18" charset="0"/>
                                        </a:rPr>
                                      </m:ctrlPr>
                                    </m:dPr>
                                    <m:e>
                                      <m:sSub>
                                        <m:sSubPr>
                                          <m:ctrlPr>
                                            <a:rPr lang="en-US" sz="2800" b="0" i="1" smtClean="0">
                                              <a:solidFill>
                                                <a:schemeClr val="accent1"/>
                                              </a:solidFill>
                                              <a:latin typeface="Cambria Math" panose="02040503050406030204" pitchFamily="18" charset="0"/>
                                            </a:rPr>
                                          </m:ctrlPr>
                                        </m:sSubPr>
                                        <m:e>
                                          <m:r>
                                            <a:rPr lang="en-US" sz="2800" b="1" i="0" smtClean="0">
                                              <a:solidFill>
                                                <a:schemeClr val="accent1"/>
                                              </a:solidFill>
                                              <a:latin typeface="Cambria Math" panose="02040503050406030204" pitchFamily="18" charset="0"/>
                                            </a:rPr>
                                            <m:t>𝐗</m:t>
                                          </m:r>
                                        </m:e>
                                        <m:sub>
                                          <m:r>
                                            <a:rPr lang="en-US" sz="2800" b="0" i="1" smtClean="0">
                                              <a:solidFill>
                                                <a:schemeClr val="accent1"/>
                                              </a:solidFill>
                                              <a:latin typeface="Cambria Math" panose="02040503050406030204" pitchFamily="18" charset="0"/>
                                            </a:rPr>
                                            <m:t>𝑖</m:t>
                                          </m:r>
                                        </m:sub>
                                      </m:sSub>
                                      <m:r>
                                        <a:rPr lang="en-US" sz="2800" b="0" i="1" smtClean="0">
                                          <a:solidFill>
                                            <a:schemeClr val="accent1"/>
                                          </a:solidFill>
                                          <a:latin typeface="Cambria Math" panose="02040503050406030204" pitchFamily="18" charset="0"/>
                                        </a:rPr>
                                        <m:t>,</m:t>
                                      </m:r>
                                      <m:sSub>
                                        <m:sSubPr>
                                          <m:ctrlPr>
                                            <a:rPr lang="en-US" sz="2800" b="0" i="1" smtClean="0">
                                              <a:solidFill>
                                                <a:schemeClr val="accent1"/>
                                              </a:solidFill>
                                              <a:latin typeface="Cambria Math" panose="02040503050406030204" pitchFamily="18" charset="0"/>
                                            </a:rPr>
                                          </m:ctrlPr>
                                        </m:sSubPr>
                                        <m:e>
                                          <m:acc>
                                            <m:accPr>
                                              <m:chr m:val="̂"/>
                                              <m:ctrlPr>
                                                <a:rPr lang="en-US" sz="2800" b="1" i="1" smtClean="0">
                                                  <a:solidFill>
                                                    <a:schemeClr val="accent1"/>
                                                  </a:solidFill>
                                                  <a:latin typeface="Cambria Math" panose="02040503050406030204" pitchFamily="18" charset="0"/>
                                                </a:rPr>
                                              </m:ctrlPr>
                                            </m:accPr>
                                            <m:e>
                                              <m:r>
                                                <a:rPr lang="en-US" sz="2800" b="1" i="0" smtClean="0">
                                                  <a:solidFill>
                                                    <a:schemeClr val="accent1"/>
                                                  </a:solidFill>
                                                  <a:latin typeface="Cambria Math" panose="02040503050406030204" pitchFamily="18" charset="0"/>
                                                </a:rPr>
                                                <m:t>𝛂</m:t>
                                              </m:r>
                                            </m:e>
                                          </m:acc>
                                        </m:e>
                                        <m:sub>
                                          <m:r>
                                            <a:rPr lang="en-US" sz="2800" b="0" i="1" smtClean="0">
                                              <a:solidFill>
                                                <a:schemeClr val="accent1"/>
                                              </a:solidFill>
                                              <a:latin typeface="Cambria Math" panose="02040503050406030204" pitchFamily="18" charset="0"/>
                                            </a:rPr>
                                            <m:t>1</m:t>
                                          </m:r>
                                        </m:sub>
                                      </m:sSub>
                                    </m:e>
                                  </m:d>
                                  <m:r>
                                    <a:rPr lang="en-US" sz="2800" b="0" i="1" smtClean="0">
                                      <a:solidFill>
                                        <a:schemeClr val="accent1"/>
                                      </a:solidFill>
                                      <a:latin typeface="Cambria Math" panose="02040503050406030204" pitchFamily="18" charset="0"/>
                                    </a:rPr>
                                    <m:t>−</m:t>
                                  </m:r>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𝑚</m:t>
                                      </m:r>
                                    </m:e>
                                    <m:sub>
                                      <m:r>
                                        <a:rPr lang="en-US" sz="2800" b="0" i="1" smtClean="0">
                                          <a:solidFill>
                                            <a:schemeClr val="accent1"/>
                                          </a:solidFill>
                                          <a:latin typeface="Cambria Math" panose="02040503050406030204" pitchFamily="18" charset="0"/>
                                        </a:rPr>
                                        <m:t>0</m:t>
                                      </m:r>
                                    </m:sub>
                                  </m:sSub>
                                  <m:d>
                                    <m:dPr>
                                      <m:ctrlPr>
                                        <a:rPr lang="en-US" sz="2800" b="0" i="1" smtClean="0">
                                          <a:solidFill>
                                            <a:schemeClr val="accent1"/>
                                          </a:solidFill>
                                          <a:latin typeface="Cambria Math" panose="02040503050406030204" pitchFamily="18" charset="0"/>
                                        </a:rPr>
                                      </m:ctrlPr>
                                    </m:dPr>
                                    <m:e>
                                      <m:sSub>
                                        <m:sSubPr>
                                          <m:ctrlPr>
                                            <a:rPr lang="en-US" sz="2800" b="0" i="1" smtClean="0">
                                              <a:solidFill>
                                                <a:schemeClr val="accent1"/>
                                              </a:solidFill>
                                              <a:latin typeface="Cambria Math" panose="02040503050406030204" pitchFamily="18" charset="0"/>
                                            </a:rPr>
                                          </m:ctrlPr>
                                        </m:sSubPr>
                                        <m:e>
                                          <m:r>
                                            <a:rPr lang="en-US" sz="2800" b="1" i="0" smtClean="0">
                                              <a:solidFill>
                                                <a:schemeClr val="accent1"/>
                                              </a:solidFill>
                                              <a:latin typeface="Cambria Math" panose="02040503050406030204" pitchFamily="18" charset="0"/>
                                            </a:rPr>
                                            <m:t>𝐗</m:t>
                                          </m:r>
                                        </m:e>
                                        <m:sub>
                                          <m:r>
                                            <a:rPr lang="en-US" sz="2800" b="0" i="1" smtClean="0">
                                              <a:solidFill>
                                                <a:schemeClr val="accent1"/>
                                              </a:solidFill>
                                              <a:latin typeface="Cambria Math" panose="02040503050406030204" pitchFamily="18" charset="0"/>
                                            </a:rPr>
                                            <m:t>𝑖</m:t>
                                          </m:r>
                                        </m:sub>
                                      </m:sSub>
                                      <m:r>
                                        <a:rPr lang="en-US" sz="2800" b="0" i="1" smtClean="0">
                                          <a:solidFill>
                                            <a:schemeClr val="accent1"/>
                                          </a:solidFill>
                                          <a:latin typeface="Cambria Math" panose="02040503050406030204" pitchFamily="18" charset="0"/>
                                        </a:rPr>
                                        <m:t>, </m:t>
                                      </m:r>
                                      <m:sSub>
                                        <m:sSubPr>
                                          <m:ctrlPr>
                                            <a:rPr lang="en-US" sz="2800" b="0" i="1" smtClean="0">
                                              <a:solidFill>
                                                <a:schemeClr val="accent1"/>
                                              </a:solidFill>
                                              <a:latin typeface="Cambria Math" panose="02040503050406030204" pitchFamily="18" charset="0"/>
                                            </a:rPr>
                                          </m:ctrlPr>
                                        </m:sSubPr>
                                        <m:e>
                                          <m:acc>
                                            <m:accPr>
                                              <m:chr m:val="̂"/>
                                              <m:ctrlPr>
                                                <a:rPr lang="en-US" sz="2800" b="1" i="1" smtClean="0">
                                                  <a:solidFill>
                                                    <a:schemeClr val="accent1"/>
                                                  </a:solidFill>
                                                  <a:latin typeface="Cambria Math" panose="02040503050406030204" pitchFamily="18" charset="0"/>
                                                </a:rPr>
                                              </m:ctrlPr>
                                            </m:accPr>
                                            <m:e>
                                              <m:r>
                                                <a:rPr lang="en-US" sz="2800" b="1" i="0" smtClean="0">
                                                  <a:solidFill>
                                                    <a:schemeClr val="accent1"/>
                                                  </a:solidFill>
                                                  <a:latin typeface="Cambria Math" panose="02040503050406030204" pitchFamily="18" charset="0"/>
                                                </a:rPr>
                                                <m:t>𝛂</m:t>
                                              </m:r>
                                            </m:e>
                                          </m:acc>
                                        </m:e>
                                        <m:sub>
                                          <m:r>
                                            <a:rPr lang="en-US" sz="2800" b="0" i="1" smtClean="0">
                                              <a:solidFill>
                                                <a:schemeClr val="accent1"/>
                                              </a:solidFill>
                                              <a:latin typeface="Cambria Math" panose="02040503050406030204" pitchFamily="18" charset="0"/>
                                            </a:rPr>
                                            <m:t>0</m:t>
                                          </m:r>
                                        </m:sub>
                                      </m:sSub>
                                    </m:e>
                                  </m:d>
                                </m:e>
                              </m:d>
                            </m:e>
                          </m:nary>
                        </m:num>
                        <m:den>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i="1" smtClean="0">
                                      <a:solidFill>
                                        <a:schemeClr val="bg1">
                                          <a:lumMod val="75000"/>
                                        </a:schemeClr>
                                      </a:solidFill>
                                      <a:latin typeface="Cambria Math" panose="02040503050406030204" pitchFamily="18" charset="0"/>
                                    </a:rPr>
                                  </m:ctrlPr>
                                </m:dPr>
                                <m:e>
                                  <m:sSub>
                                    <m:sSubPr>
                                      <m:ctrlPr>
                                        <a:rPr lang="en-US" sz="2800" i="1" smtClean="0">
                                          <a:solidFill>
                                            <a:schemeClr val="bg1">
                                              <a:lumMod val="75000"/>
                                            </a:schemeClr>
                                          </a:solidFill>
                                          <a:latin typeface="Cambria Math" panose="02040503050406030204" pitchFamily="18" charset="0"/>
                                        </a:rPr>
                                      </m:ctrlPr>
                                    </m:sSubPr>
                                    <m:e>
                                      <m:r>
                                        <a:rPr lang="en-US" sz="2800" i="1">
                                          <a:solidFill>
                                            <a:schemeClr val="bg1">
                                              <a:lumMod val="75000"/>
                                            </a:schemeClr>
                                          </a:solidFill>
                                          <a:latin typeface="Cambria Math" panose="02040503050406030204" pitchFamily="18" charset="0"/>
                                        </a:rPr>
                                        <m:t>𝑍</m:t>
                                      </m:r>
                                    </m:e>
                                    <m:sub>
                                      <m:r>
                                        <a:rPr lang="en-US" sz="2800" i="1">
                                          <a:solidFill>
                                            <a:schemeClr val="bg1">
                                              <a:lumMod val="75000"/>
                                            </a:schemeClr>
                                          </a:solidFill>
                                          <a:latin typeface="Cambria Math" panose="02040503050406030204" pitchFamily="18" charset="0"/>
                                        </a:rPr>
                                        <m:t>𝑖</m:t>
                                      </m:r>
                                    </m:sub>
                                  </m:sSub>
                                  <m:d>
                                    <m:dPr>
                                      <m:ctrlPr>
                                        <a:rPr lang="en-US" sz="2800" i="1" smtClean="0">
                                          <a:solidFill>
                                            <a:schemeClr val="bg1">
                                              <a:lumMod val="75000"/>
                                            </a:schemeClr>
                                          </a:solidFill>
                                          <a:latin typeface="Cambria Math" panose="02040503050406030204" pitchFamily="18" charset="0"/>
                                        </a:rPr>
                                      </m:ctrlPr>
                                    </m:dPr>
                                    <m:e>
                                      <m:r>
                                        <a:rPr lang="en-US" sz="2800" i="1">
                                          <a:solidFill>
                                            <a:schemeClr val="bg1">
                                              <a:lumMod val="75000"/>
                                            </a:schemeClr>
                                          </a:solidFill>
                                          <a:latin typeface="Cambria Math" panose="02040503050406030204" pitchFamily="18" charset="0"/>
                                        </a:rPr>
                                        <m:t>1−</m:t>
                                      </m:r>
                                      <m:r>
                                        <a:rPr lang="en-US" sz="2800" i="1">
                                          <a:solidFill>
                                            <a:schemeClr val="bg1">
                                              <a:lumMod val="75000"/>
                                            </a:schemeClr>
                                          </a:solidFill>
                                          <a:latin typeface="Cambria Math" panose="02040503050406030204" pitchFamily="18" charset="0"/>
                                        </a:rPr>
                                        <m:t>𝑒</m:t>
                                      </m:r>
                                      <m:d>
                                        <m:dPr>
                                          <m:ctrlPr>
                                            <a:rPr lang="en-US" sz="2800" b="1" i="1">
                                              <a:solidFill>
                                                <a:schemeClr val="bg1">
                                                  <a:lumMod val="75000"/>
                                                </a:schemeClr>
                                              </a:solidFill>
                                              <a:latin typeface="Cambria Math" panose="02040503050406030204" pitchFamily="18" charset="0"/>
                                            </a:rPr>
                                          </m:ctrlPr>
                                        </m:dPr>
                                        <m:e>
                                          <m:sSub>
                                            <m:sSubPr>
                                              <m:ctrlPr>
                                                <a:rPr lang="en-US" sz="2800" b="1" i="1">
                                                  <a:solidFill>
                                                    <a:schemeClr val="bg1">
                                                      <a:lumMod val="75000"/>
                                                    </a:schemeClr>
                                                  </a:solidFill>
                                                  <a:latin typeface="Cambria Math" panose="02040503050406030204" pitchFamily="18" charset="0"/>
                                                </a:rPr>
                                              </m:ctrlPr>
                                            </m:sSubPr>
                                            <m:e>
                                              <m:r>
                                                <a:rPr lang="en-US" sz="2800" b="1">
                                                  <a:solidFill>
                                                    <a:schemeClr val="bg1">
                                                      <a:lumMod val="75000"/>
                                                    </a:schemeClr>
                                                  </a:solidFill>
                                                  <a:latin typeface="Cambria Math" panose="02040503050406030204" pitchFamily="18" charset="0"/>
                                                </a:rPr>
                                                <m:t>𝐗</m:t>
                                              </m:r>
                                            </m:e>
                                            <m:sub>
                                              <m:r>
                                                <a:rPr lang="en-US" sz="2800" i="1">
                                                  <a:solidFill>
                                                    <a:schemeClr val="bg1">
                                                      <a:lumMod val="75000"/>
                                                    </a:schemeClr>
                                                  </a:solidFill>
                                                  <a:latin typeface="Cambria Math" panose="02040503050406030204" pitchFamily="18" charset="0"/>
                                                </a:rPr>
                                                <m:t>𝑖</m:t>
                                              </m:r>
                                            </m:sub>
                                          </m:sSub>
                                          <m:r>
                                            <a:rPr lang="en-US" sz="2800" b="1" i="1">
                                              <a:solidFill>
                                                <a:schemeClr val="bg1">
                                                  <a:lumMod val="75000"/>
                                                </a:schemeClr>
                                              </a:solidFill>
                                              <a:latin typeface="Cambria Math" panose="02040503050406030204" pitchFamily="18" charset="0"/>
                                            </a:rPr>
                                            <m:t>,</m:t>
                                          </m:r>
                                          <m:r>
                                            <a:rPr lang="en-US" sz="2800" b="1" i="1">
                                              <a:solidFill>
                                                <a:schemeClr val="bg1">
                                                  <a:lumMod val="75000"/>
                                                </a:schemeClr>
                                              </a:solidFill>
                                              <a:latin typeface="Cambria Math" panose="02040503050406030204" pitchFamily="18" charset="0"/>
                                            </a:rPr>
                                            <m:t>𝜷</m:t>
                                          </m:r>
                                        </m:e>
                                      </m:d>
                                    </m:e>
                                  </m:d>
                                  <m:r>
                                    <a:rPr lang="en-US" sz="2800" i="1">
                                      <a:solidFill>
                                        <a:schemeClr val="bg1">
                                          <a:lumMod val="75000"/>
                                        </a:schemeClr>
                                      </a:solidFill>
                                      <a:latin typeface="Cambria Math" panose="02040503050406030204" pitchFamily="18" charset="0"/>
                                    </a:rPr>
                                    <m:t>+</m:t>
                                  </m:r>
                                  <m:d>
                                    <m:dPr>
                                      <m:ctrlPr>
                                        <a:rPr lang="en-US" sz="2800" i="1" smtClean="0">
                                          <a:solidFill>
                                            <a:schemeClr val="bg1">
                                              <a:lumMod val="75000"/>
                                            </a:schemeClr>
                                          </a:solidFill>
                                          <a:latin typeface="Cambria Math" panose="02040503050406030204" pitchFamily="18" charset="0"/>
                                        </a:rPr>
                                      </m:ctrlPr>
                                    </m:dPr>
                                    <m:e>
                                      <m:r>
                                        <a:rPr lang="en-US" sz="2800" i="1">
                                          <a:solidFill>
                                            <a:schemeClr val="bg1">
                                              <a:lumMod val="75000"/>
                                            </a:schemeClr>
                                          </a:solidFill>
                                          <a:latin typeface="Cambria Math" panose="02040503050406030204" pitchFamily="18" charset="0"/>
                                        </a:rPr>
                                        <m:t>1−</m:t>
                                      </m:r>
                                      <m:sSub>
                                        <m:sSubPr>
                                          <m:ctrlPr>
                                            <a:rPr lang="en-US" sz="2800" i="1">
                                              <a:solidFill>
                                                <a:schemeClr val="bg1">
                                                  <a:lumMod val="75000"/>
                                                </a:schemeClr>
                                              </a:solidFill>
                                              <a:latin typeface="Cambria Math" panose="02040503050406030204" pitchFamily="18" charset="0"/>
                                            </a:rPr>
                                          </m:ctrlPr>
                                        </m:sSubPr>
                                        <m:e>
                                          <m:r>
                                            <a:rPr lang="en-US" sz="2800" i="1">
                                              <a:solidFill>
                                                <a:schemeClr val="bg1">
                                                  <a:lumMod val="75000"/>
                                                </a:schemeClr>
                                              </a:solidFill>
                                              <a:latin typeface="Cambria Math" panose="02040503050406030204" pitchFamily="18" charset="0"/>
                                            </a:rPr>
                                            <m:t>𝑍</m:t>
                                          </m:r>
                                        </m:e>
                                        <m:sub>
                                          <m:r>
                                            <a:rPr lang="en-US" sz="2800" i="1">
                                              <a:solidFill>
                                                <a:schemeClr val="bg1">
                                                  <a:lumMod val="75000"/>
                                                </a:schemeClr>
                                              </a:solidFill>
                                              <a:latin typeface="Cambria Math" panose="02040503050406030204" pitchFamily="18" charset="0"/>
                                            </a:rPr>
                                            <m:t>𝑖</m:t>
                                          </m:r>
                                        </m:sub>
                                      </m:sSub>
                                    </m:e>
                                  </m:d>
                                  <m:r>
                                    <a:rPr lang="en-US" sz="2800" i="1">
                                      <a:solidFill>
                                        <a:schemeClr val="bg1">
                                          <a:lumMod val="75000"/>
                                        </a:schemeClr>
                                      </a:solidFill>
                                      <a:latin typeface="Cambria Math" panose="02040503050406030204" pitchFamily="18" charset="0"/>
                                    </a:rPr>
                                    <m:t>𝑒</m:t>
                                  </m:r>
                                  <m:d>
                                    <m:dPr>
                                      <m:ctrlPr>
                                        <a:rPr lang="en-US" sz="2800" i="1">
                                          <a:solidFill>
                                            <a:schemeClr val="bg1">
                                              <a:lumMod val="75000"/>
                                            </a:schemeClr>
                                          </a:solidFill>
                                          <a:latin typeface="Cambria Math" panose="02040503050406030204" pitchFamily="18" charset="0"/>
                                        </a:rPr>
                                      </m:ctrlPr>
                                    </m:dPr>
                                    <m:e>
                                      <m:sSub>
                                        <m:sSubPr>
                                          <m:ctrlPr>
                                            <a:rPr lang="en-US" sz="2800" b="1" i="1">
                                              <a:solidFill>
                                                <a:schemeClr val="bg1">
                                                  <a:lumMod val="75000"/>
                                                </a:schemeClr>
                                              </a:solidFill>
                                              <a:latin typeface="Cambria Math" panose="02040503050406030204" pitchFamily="18" charset="0"/>
                                            </a:rPr>
                                          </m:ctrlPr>
                                        </m:sSubPr>
                                        <m:e>
                                          <m:r>
                                            <a:rPr lang="en-US" sz="2800" b="1">
                                              <a:solidFill>
                                                <a:schemeClr val="bg1">
                                                  <a:lumMod val="75000"/>
                                                </a:schemeClr>
                                              </a:solidFill>
                                              <a:latin typeface="Cambria Math" panose="02040503050406030204" pitchFamily="18" charset="0"/>
                                            </a:rPr>
                                            <m:t>𝐗</m:t>
                                          </m:r>
                                        </m:e>
                                        <m:sub>
                                          <m:r>
                                            <m:rPr>
                                              <m:sty m:val="p"/>
                                            </m:rPr>
                                            <a:rPr lang="en-US" sz="2800">
                                              <a:solidFill>
                                                <a:schemeClr val="bg1">
                                                  <a:lumMod val="75000"/>
                                                </a:schemeClr>
                                              </a:solidFill>
                                              <a:latin typeface="Cambria Math" panose="02040503050406030204" pitchFamily="18" charset="0"/>
                                            </a:rPr>
                                            <m:t>i</m:t>
                                          </m:r>
                                        </m:sub>
                                      </m:sSub>
                                      <m:r>
                                        <a:rPr lang="en-US" sz="2800" i="1">
                                          <a:solidFill>
                                            <a:schemeClr val="bg1">
                                              <a:lumMod val="75000"/>
                                            </a:schemeClr>
                                          </a:solidFill>
                                          <a:latin typeface="Cambria Math" panose="02040503050406030204" pitchFamily="18" charset="0"/>
                                        </a:rPr>
                                        <m:t>, </m:t>
                                      </m:r>
                                      <m:r>
                                        <a:rPr lang="en-US" sz="2800" b="1" i="1">
                                          <a:solidFill>
                                            <a:schemeClr val="bg1">
                                              <a:lumMod val="75000"/>
                                            </a:schemeClr>
                                          </a:solidFill>
                                          <a:latin typeface="Cambria Math" panose="02040503050406030204" pitchFamily="18" charset="0"/>
                                        </a:rPr>
                                        <m:t>𝜷</m:t>
                                      </m:r>
                                    </m:e>
                                  </m:d>
                                </m:e>
                              </m:d>
                            </m:e>
                          </m:nary>
                        </m:den>
                      </m:f>
                    </m:oMath>
                  </m:oMathPara>
                </a14:m>
                <a:endParaRPr lang="en-US" sz="2800" dirty="0">
                  <a:solidFill>
                    <a:schemeClr val="tx1">
                      <a:lumMod val="75000"/>
                      <a:lumOff val="25000"/>
                    </a:schemeClr>
                  </a:solidFill>
                </a:endParaRPr>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436015" cy="1351652"/>
              </a:xfrm>
              <a:prstGeom prst="rect">
                <a:avLst/>
              </a:prstGeom>
              <a:blipFill>
                <a:blip r:embed="rId4"/>
                <a:stretch>
                  <a:fillRect l="-222" t="-43925" b="-71028"/>
                </a:stretch>
              </a:blipFill>
            </p:spPr>
            <p:txBody>
              <a:bodyPr/>
              <a:lstStyle/>
              <a:p>
                <a:r>
                  <a:rPr lang="en-US">
                    <a:noFill/>
                  </a:rPr>
                  <a:t> </a:t>
                </a:r>
              </a:p>
            </p:txBody>
          </p:sp>
        </mc:Fallback>
      </mc:AlternateContent>
    </p:spTree>
    <p:extLst>
      <p:ext uri="{BB962C8B-B14F-4D97-AF65-F5344CB8AC3E}">
        <p14:creationId xmlns:p14="http://schemas.microsoft.com/office/powerpoint/2010/main" val="10282346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1284054" y="3755115"/>
                <a:ext cx="9700091" cy="14780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5"/>
                              </a:solidFill>
                              <a:latin typeface="Cambria Math" panose="02040503050406030204" pitchFamily="18" charset="0"/>
                            </a:rPr>
                          </m:ctrlPr>
                        </m:sSubPr>
                        <m:e>
                          <m:acc>
                            <m:accPr>
                              <m:chr m:val="̂"/>
                              <m:ctrlPr>
                                <a:rPr lang="en-US" sz="4000" b="0" i="1" smtClean="0">
                                  <a:solidFill>
                                    <a:schemeClr val="accent5"/>
                                  </a:solidFill>
                                  <a:latin typeface="Cambria Math" panose="02040503050406030204" pitchFamily="18" charset="0"/>
                                </a:rPr>
                              </m:ctrlPr>
                            </m:accPr>
                            <m:e>
                              <m:r>
                                <a:rPr lang="en-US" sz="4000" b="0" i="1" smtClean="0">
                                  <a:solidFill>
                                    <a:schemeClr val="accent5"/>
                                  </a:solidFill>
                                  <a:latin typeface="Cambria Math" panose="02040503050406030204" pitchFamily="18" charset="0"/>
                                </a:rPr>
                                <m:t>𝛿</m:t>
                              </m:r>
                            </m:e>
                          </m:acc>
                        </m:e>
                        <m:sub>
                          <m:r>
                            <a:rPr lang="en-US" sz="4000" b="0" i="1" smtClean="0">
                              <a:solidFill>
                                <a:schemeClr val="accent5"/>
                              </a:solidFill>
                              <a:latin typeface="Cambria Math" panose="02040503050406030204" pitchFamily="18" charset="0"/>
                            </a:rPr>
                            <m:t>2</m:t>
                          </m:r>
                        </m:sub>
                      </m:sSub>
                      <m:r>
                        <a:rPr lang="en-US" sz="4000" b="0" i="1" smtClean="0">
                          <a:solidFill>
                            <a:schemeClr val="accent5"/>
                          </a:solidFill>
                          <a:latin typeface="Cambria Math" panose="02040503050406030204" pitchFamily="18" charset="0"/>
                        </a:rPr>
                        <m:t>=</m:t>
                      </m:r>
                      <m:f>
                        <m:fPr>
                          <m:ctrlPr>
                            <a:rPr lang="en-US" sz="4000" b="0" i="1" smtClean="0">
                              <a:solidFill>
                                <a:schemeClr val="bg1"/>
                              </a:solidFill>
                              <a:latin typeface="Cambria Math" panose="02040503050406030204" pitchFamily="18" charset="0"/>
                            </a:rPr>
                          </m:ctrlPr>
                        </m:fPr>
                        <m:num>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𝑍</m:t>
                                  </m:r>
                                </m:e>
                                <m:sub>
                                  <m:r>
                                    <a:rPr lang="en-US" sz="4000" i="1">
                                      <a:solidFill>
                                        <a:schemeClr val="bg1"/>
                                      </a:solidFill>
                                      <a:latin typeface="Cambria Math" panose="02040503050406030204" pitchFamily="18" charset="0"/>
                                    </a:rPr>
                                    <m:t>𝑖</m:t>
                                  </m:r>
                                </m:sub>
                              </m:sSub>
                              <m:d>
                                <m:dPr>
                                  <m:ctrlPr>
                                    <a:rPr lang="en-US" sz="4000" i="1">
                                      <a:solidFill>
                                        <a:schemeClr val="bg1"/>
                                      </a:solidFill>
                                      <a:latin typeface="Cambria Math" panose="02040503050406030204" pitchFamily="18" charset="0"/>
                                    </a:rPr>
                                  </m:ctrlPr>
                                </m:dPr>
                                <m:e>
                                  <m:r>
                                    <a:rPr lang="en-US" sz="4000" i="1">
                                      <a:solidFill>
                                        <a:schemeClr val="bg1"/>
                                      </a:solidFill>
                                      <a:latin typeface="Cambria Math" panose="02040503050406030204" pitchFamily="18" charset="0"/>
                                    </a:rPr>
                                    <m:t>1−</m:t>
                                  </m:r>
                                  <m:r>
                                    <a:rPr lang="en-US" sz="4000" i="1">
                                      <a:solidFill>
                                        <a:schemeClr val="bg1"/>
                                      </a:solidFill>
                                      <a:latin typeface="Cambria Math" panose="02040503050406030204" pitchFamily="18" charset="0"/>
                                    </a:rPr>
                                    <m:t>𝑒</m:t>
                                  </m:r>
                                  <m:d>
                                    <m:dPr>
                                      <m:ctrlPr>
                                        <a:rPr lang="en-US" sz="4000" b="1" i="1">
                                          <a:solidFill>
                                            <a:schemeClr val="bg1"/>
                                          </a:solidFill>
                                          <a:latin typeface="Cambria Math" panose="02040503050406030204" pitchFamily="18" charset="0"/>
                                        </a:rPr>
                                      </m:ctrlPr>
                                    </m:dPr>
                                    <m:e>
                                      <m:sSub>
                                        <m:sSubPr>
                                          <m:ctrlPr>
                                            <a:rPr lang="en-US" sz="4000" b="1" i="1">
                                              <a:solidFill>
                                                <a:schemeClr val="bg1"/>
                                              </a:solidFill>
                                              <a:latin typeface="Cambria Math" panose="02040503050406030204" pitchFamily="18" charset="0"/>
                                            </a:rPr>
                                          </m:ctrlPr>
                                        </m:sSubPr>
                                        <m:e>
                                          <m:r>
                                            <a:rPr lang="en-US" sz="4000" b="1">
                                              <a:solidFill>
                                                <a:schemeClr val="bg1"/>
                                              </a:solidFill>
                                              <a:latin typeface="Cambria Math" panose="02040503050406030204" pitchFamily="18" charset="0"/>
                                            </a:rPr>
                                            <m:t>𝐗</m:t>
                                          </m:r>
                                        </m:e>
                                        <m:sub>
                                          <m:r>
                                            <a:rPr lang="en-US" sz="4000" i="1">
                                              <a:solidFill>
                                                <a:schemeClr val="bg1"/>
                                              </a:solidFill>
                                              <a:latin typeface="Cambria Math" panose="02040503050406030204" pitchFamily="18" charset="0"/>
                                            </a:rPr>
                                            <m:t>𝑖</m:t>
                                          </m:r>
                                        </m:sub>
                                      </m:sSub>
                                      <m:r>
                                        <a:rPr lang="en-US" sz="4000" b="1" i="1">
                                          <a:solidFill>
                                            <a:schemeClr val="bg1"/>
                                          </a:solidFill>
                                          <a:latin typeface="Cambria Math" panose="02040503050406030204" pitchFamily="18" charset="0"/>
                                        </a:rPr>
                                        <m:t>,</m:t>
                                      </m:r>
                                      <m:r>
                                        <a:rPr lang="en-US" sz="4000" b="1" i="1">
                                          <a:solidFill>
                                            <a:schemeClr val="bg1"/>
                                          </a:solidFill>
                                          <a:latin typeface="Cambria Math" panose="02040503050406030204" pitchFamily="18" charset="0"/>
                                        </a:rPr>
                                        <m:t>𝜷</m:t>
                                      </m:r>
                                    </m:e>
                                  </m:d>
                                </m:e>
                              </m:d>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𝑌</m:t>
                                      </m:r>
                                    </m:e>
                                    <m:sub>
                                      <m:r>
                                        <a:rPr lang="en-US" sz="4000" b="0" i="1" smtClean="0">
                                          <a:solidFill>
                                            <a:schemeClr val="bg1"/>
                                          </a:solidFill>
                                          <a:latin typeface="Cambria Math" panose="02040503050406030204" pitchFamily="18" charset="0"/>
                                        </a:rPr>
                                        <m:t>𝑖</m:t>
                                      </m:r>
                                    </m:sub>
                                  </m:sSub>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𝑚</m:t>
                                      </m:r>
                                    </m:e>
                                    <m:sub>
                                      <m:r>
                                        <a:rPr lang="en-US" sz="4000" b="0" i="1" smtClean="0">
                                          <a:solidFill>
                                            <a:schemeClr val="bg1"/>
                                          </a:solidFill>
                                          <a:latin typeface="Cambria Math" panose="02040503050406030204" pitchFamily="18" charset="0"/>
                                        </a:rPr>
                                        <m:t>1</m:t>
                                      </m:r>
                                    </m:sub>
                                  </m:sSub>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r>
                                            <a:rPr lang="en-US" sz="4000" b="1" i="0" smtClean="0">
                                              <a:solidFill>
                                                <a:schemeClr val="bg1"/>
                                              </a:solidFill>
                                              <a:latin typeface="Cambria Math" panose="02040503050406030204" pitchFamily="18" charset="0"/>
                                            </a:rPr>
                                            <m:t>𝐗</m:t>
                                          </m:r>
                                        </m:e>
                                        <m:sub>
                                          <m:r>
                                            <a:rPr lang="en-US" sz="4000" b="0" i="1" smtClean="0">
                                              <a:solidFill>
                                                <a:schemeClr val="bg1"/>
                                              </a:solidFill>
                                              <a:latin typeface="Cambria Math" panose="02040503050406030204" pitchFamily="18" charset="0"/>
                                            </a:rPr>
                                            <m:t>𝑖</m:t>
                                          </m:r>
                                        </m:sub>
                                      </m:sSub>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1" i="0" smtClean="0">
                                                  <a:solidFill>
                                                    <a:schemeClr val="bg1"/>
                                                  </a:solidFill>
                                                  <a:latin typeface="Cambria Math" panose="02040503050406030204" pitchFamily="18" charset="0"/>
                                                </a:rPr>
                                                <m:t>𝛂</m:t>
                                              </m:r>
                                            </m:e>
                                          </m:acc>
                                        </m:e>
                                        <m:sub>
                                          <m:r>
                                            <a:rPr lang="en-US" sz="4000" b="0" i="1" smtClean="0">
                                              <a:solidFill>
                                                <a:schemeClr val="bg1"/>
                                              </a:solidFill>
                                              <a:latin typeface="Cambria Math" panose="02040503050406030204" pitchFamily="18" charset="0"/>
                                            </a:rPr>
                                            <m:t>1</m:t>
                                          </m:r>
                                        </m:sub>
                                      </m:sSub>
                                    </m:e>
                                  </m:d>
                                </m:e>
                              </m:d>
                            </m:e>
                          </m:nary>
                        </m:num>
                        <m:den>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𝑍</m:t>
                                  </m:r>
                                </m:e>
                                <m:sub>
                                  <m:r>
                                    <a:rPr lang="en-US" sz="4000" i="1">
                                      <a:solidFill>
                                        <a:schemeClr val="bg1"/>
                                      </a:solidFill>
                                      <a:latin typeface="Cambria Math" panose="02040503050406030204" pitchFamily="18" charset="0"/>
                                    </a:rPr>
                                    <m:t>𝑖</m:t>
                                  </m:r>
                                </m:sub>
                              </m:sSub>
                              <m:d>
                                <m:dPr>
                                  <m:ctrlPr>
                                    <a:rPr lang="en-US" sz="4000" i="1">
                                      <a:solidFill>
                                        <a:schemeClr val="bg1"/>
                                      </a:solidFill>
                                      <a:latin typeface="Cambria Math" panose="02040503050406030204" pitchFamily="18" charset="0"/>
                                    </a:rPr>
                                  </m:ctrlPr>
                                </m:dPr>
                                <m:e>
                                  <m:r>
                                    <a:rPr lang="en-US" sz="4000" i="1">
                                      <a:solidFill>
                                        <a:schemeClr val="bg1"/>
                                      </a:solidFill>
                                      <a:latin typeface="Cambria Math" panose="02040503050406030204" pitchFamily="18" charset="0"/>
                                    </a:rPr>
                                    <m:t>1−</m:t>
                                  </m:r>
                                  <m:r>
                                    <a:rPr lang="en-US" sz="4000" i="1">
                                      <a:solidFill>
                                        <a:schemeClr val="bg1"/>
                                      </a:solidFill>
                                      <a:latin typeface="Cambria Math" panose="02040503050406030204" pitchFamily="18" charset="0"/>
                                    </a:rPr>
                                    <m:t>𝑒</m:t>
                                  </m:r>
                                  <m:d>
                                    <m:dPr>
                                      <m:ctrlPr>
                                        <a:rPr lang="en-US" sz="4000" b="1" i="1">
                                          <a:solidFill>
                                            <a:schemeClr val="bg1"/>
                                          </a:solidFill>
                                          <a:latin typeface="Cambria Math" panose="02040503050406030204" pitchFamily="18" charset="0"/>
                                        </a:rPr>
                                      </m:ctrlPr>
                                    </m:dPr>
                                    <m:e>
                                      <m:sSub>
                                        <m:sSubPr>
                                          <m:ctrlPr>
                                            <a:rPr lang="en-US" sz="4000" b="1" i="1">
                                              <a:solidFill>
                                                <a:schemeClr val="bg1"/>
                                              </a:solidFill>
                                              <a:latin typeface="Cambria Math" panose="02040503050406030204" pitchFamily="18" charset="0"/>
                                            </a:rPr>
                                          </m:ctrlPr>
                                        </m:sSubPr>
                                        <m:e>
                                          <m:r>
                                            <a:rPr lang="en-US" sz="4000" b="1">
                                              <a:solidFill>
                                                <a:schemeClr val="bg1"/>
                                              </a:solidFill>
                                              <a:latin typeface="Cambria Math" panose="02040503050406030204" pitchFamily="18" charset="0"/>
                                            </a:rPr>
                                            <m:t>𝐗</m:t>
                                          </m:r>
                                        </m:e>
                                        <m:sub>
                                          <m:r>
                                            <a:rPr lang="en-US" sz="4000" i="1">
                                              <a:solidFill>
                                                <a:schemeClr val="bg1"/>
                                              </a:solidFill>
                                              <a:latin typeface="Cambria Math" panose="02040503050406030204" pitchFamily="18" charset="0"/>
                                            </a:rPr>
                                            <m:t>𝑖</m:t>
                                          </m:r>
                                        </m:sub>
                                      </m:sSub>
                                      <m:r>
                                        <a:rPr lang="en-US" sz="4000" b="1" i="1">
                                          <a:solidFill>
                                            <a:schemeClr val="bg1"/>
                                          </a:solidFill>
                                          <a:latin typeface="Cambria Math" panose="02040503050406030204" pitchFamily="18" charset="0"/>
                                        </a:rPr>
                                        <m:t>,</m:t>
                                      </m:r>
                                      <m:r>
                                        <a:rPr lang="en-US" sz="4000" b="1" i="1">
                                          <a:solidFill>
                                            <a:schemeClr val="bg1"/>
                                          </a:solidFill>
                                          <a:latin typeface="Cambria Math" panose="02040503050406030204" pitchFamily="18" charset="0"/>
                                        </a:rPr>
                                        <m:t>𝜷</m:t>
                                      </m:r>
                                    </m:e>
                                  </m:d>
                                </m:e>
                              </m:d>
                            </m:e>
                          </m:nary>
                        </m:den>
                      </m:f>
                    </m:oMath>
                  </m:oMathPara>
                </a14:m>
                <a:endParaRPr lang="en-US" sz="4000" dirty="0"/>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700091" cy="1478097"/>
              </a:xfrm>
              <a:prstGeom prst="rect">
                <a:avLst/>
              </a:prstGeom>
              <a:blipFill>
                <a:blip r:embed="rId4"/>
                <a:stretch>
                  <a:fillRect l="-654" t="-66667" b="-100855"/>
                </a:stretch>
              </a:blipFill>
            </p:spPr>
            <p:txBody>
              <a:bodyPr/>
              <a:lstStyle/>
              <a:p>
                <a:r>
                  <a:rPr lang="en-US">
                    <a:noFill/>
                  </a:rPr>
                  <a:t> </a:t>
                </a:r>
              </a:p>
            </p:txBody>
          </p:sp>
        </mc:Fallback>
      </mc:AlternateContent>
    </p:spTree>
    <p:extLst>
      <p:ext uri="{BB962C8B-B14F-4D97-AF65-F5344CB8AC3E}">
        <p14:creationId xmlns:p14="http://schemas.microsoft.com/office/powerpoint/2010/main" val="5246146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1284054" y="3755115"/>
                <a:ext cx="9700091" cy="14780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5"/>
                              </a:solidFill>
                              <a:latin typeface="Cambria Math" panose="02040503050406030204" pitchFamily="18" charset="0"/>
                            </a:rPr>
                          </m:ctrlPr>
                        </m:sSubPr>
                        <m:e>
                          <m:acc>
                            <m:accPr>
                              <m:chr m:val="̂"/>
                              <m:ctrlPr>
                                <a:rPr lang="en-US" sz="4000" b="0" i="1" smtClean="0">
                                  <a:solidFill>
                                    <a:schemeClr val="accent5"/>
                                  </a:solidFill>
                                  <a:latin typeface="Cambria Math" panose="02040503050406030204" pitchFamily="18" charset="0"/>
                                </a:rPr>
                              </m:ctrlPr>
                            </m:accPr>
                            <m:e>
                              <m:r>
                                <a:rPr lang="en-US" sz="4000" b="0" i="1" smtClean="0">
                                  <a:solidFill>
                                    <a:schemeClr val="accent5"/>
                                  </a:solidFill>
                                  <a:latin typeface="Cambria Math" panose="02040503050406030204" pitchFamily="18" charset="0"/>
                                </a:rPr>
                                <m:t>𝛿</m:t>
                              </m:r>
                            </m:e>
                          </m:acc>
                        </m:e>
                        <m:sub>
                          <m:r>
                            <a:rPr lang="en-US" sz="4000" b="0" i="1" smtClean="0">
                              <a:solidFill>
                                <a:schemeClr val="accent5"/>
                              </a:solidFill>
                              <a:latin typeface="Cambria Math" panose="02040503050406030204" pitchFamily="18" charset="0"/>
                            </a:rPr>
                            <m:t>2</m:t>
                          </m:r>
                        </m:sub>
                      </m:sSub>
                      <m:r>
                        <a:rPr lang="en-US" sz="4000" b="0" i="1" smtClean="0">
                          <a:solidFill>
                            <a:schemeClr val="accent5"/>
                          </a:solidFill>
                          <a:latin typeface="Cambria Math" panose="02040503050406030204" pitchFamily="18" charset="0"/>
                        </a:rPr>
                        <m:t>=</m:t>
                      </m:r>
                      <m:f>
                        <m:fPr>
                          <m:ctrlPr>
                            <a:rPr lang="en-US" sz="4000" b="0" i="1" smtClean="0">
                              <a:solidFill>
                                <a:schemeClr val="bg1"/>
                              </a:solidFill>
                              <a:latin typeface="Cambria Math" panose="02040503050406030204" pitchFamily="18" charset="0"/>
                            </a:rPr>
                          </m:ctrlPr>
                        </m:fPr>
                        <m:num>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accent1"/>
                                      </a:solidFill>
                                      <a:latin typeface="Cambria Math" panose="02040503050406030204" pitchFamily="18" charset="0"/>
                                    </a:rPr>
                                  </m:ctrlPr>
                                </m:sSubPr>
                                <m:e>
                                  <m:r>
                                    <a:rPr lang="en-US" sz="4000" i="1">
                                      <a:solidFill>
                                        <a:schemeClr val="accent1"/>
                                      </a:solidFill>
                                      <a:latin typeface="Cambria Math" panose="02040503050406030204" pitchFamily="18" charset="0"/>
                                    </a:rPr>
                                    <m:t>𝑍</m:t>
                                  </m:r>
                                </m:e>
                                <m:sub>
                                  <m:r>
                                    <a:rPr lang="en-US" sz="4000" i="1">
                                      <a:solidFill>
                                        <a:schemeClr val="accent1"/>
                                      </a:solidFill>
                                      <a:latin typeface="Cambria Math" panose="02040503050406030204" pitchFamily="18" charset="0"/>
                                    </a:rPr>
                                    <m:t>𝑖</m:t>
                                  </m:r>
                                </m:sub>
                              </m:sSub>
                              <m:d>
                                <m:dPr>
                                  <m:ctrlPr>
                                    <a:rPr lang="en-US" sz="4000" i="1">
                                      <a:solidFill>
                                        <a:schemeClr val="accent1"/>
                                      </a:solidFill>
                                      <a:latin typeface="Cambria Math" panose="02040503050406030204" pitchFamily="18" charset="0"/>
                                    </a:rPr>
                                  </m:ctrlPr>
                                </m:dPr>
                                <m:e>
                                  <m:r>
                                    <a:rPr lang="en-US" sz="4000" i="1">
                                      <a:solidFill>
                                        <a:schemeClr val="accent1"/>
                                      </a:solidFill>
                                      <a:latin typeface="Cambria Math" panose="02040503050406030204" pitchFamily="18" charset="0"/>
                                    </a:rPr>
                                    <m:t>1−</m:t>
                                  </m:r>
                                  <m:r>
                                    <a:rPr lang="en-US" sz="4000" i="1">
                                      <a:solidFill>
                                        <a:schemeClr val="accent1"/>
                                      </a:solidFill>
                                      <a:latin typeface="Cambria Math" panose="02040503050406030204" pitchFamily="18" charset="0"/>
                                    </a:rPr>
                                    <m:t>𝑒</m:t>
                                  </m:r>
                                  <m:d>
                                    <m:dPr>
                                      <m:ctrlPr>
                                        <a:rPr lang="en-US" sz="4000" b="1" i="1">
                                          <a:solidFill>
                                            <a:schemeClr val="accent1"/>
                                          </a:solidFill>
                                          <a:latin typeface="Cambria Math" panose="02040503050406030204" pitchFamily="18" charset="0"/>
                                        </a:rPr>
                                      </m:ctrlPr>
                                    </m:dPr>
                                    <m:e>
                                      <m:sSub>
                                        <m:sSubPr>
                                          <m:ctrlPr>
                                            <a:rPr lang="en-US" sz="4000" b="1" i="1">
                                              <a:solidFill>
                                                <a:schemeClr val="accent1"/>
                                              </a:solidFill>
                                              <a:latin typeface="Cambria Math" panose="02040503050406030204" pitchFamily="18" charset="0"/>
                                            </a:rPr>
                                          </m:ctrlPr>
                                        </m:sSubPr>
                                        <m:e>
                                          <m:r>
                                            <a:rPr lang="en-US" sz="4000" b="1">
                                              <a:solidFill>
                                                <a:schemeClr val="accent1"/>
                                              </a:solidFill>
                                              <a:latin typeface="Cambria Math" panose="02040503050406030204" pitchFamily="18" charset="0"/>
                                            </a:rPr>
                                            <m:t>𝐗</m:t>
                                          </m:r>
                                        </m:e>
                                        <m:sub>
                                          <m:r>
                                            <a:rPr lang="en-US" sz="4000" i="1">
                                              <a:solidFill>
                                                <a:schemeClr val="accent1"/>
                                              </a:solidFill>
                                              <a:latin typeface="Cambria Math" panose="02040503050406030204" pitchFamily="18" charset="0"/>
                                            </a:rPr>
                                            <m:t>𝑖</m:t>
                                          </m:r>
                                        </m:sub>
                                      </m:sSub>
                                      <m:r>
                                        <a:rPr lang="en-US" sz="4000" b="1" i="1">
                                          <a:solidFill>
                                            <a:schemeClr val="accent1"/>
                                          </a:solidFill>
                                          <a:latin typeface="Cambria Math" panose="02040503050406030204" pitchFamily="18" charset="0"/>
                                        </a:rPr>
                                        <m:t>,</m:t>
                                      </m:r>
                                      <m:r>
                                        <a:rPr lang="en-US" sz="4000" b="1" i="1">
                                          <a:solidFill>
                                            <a:schemeClr val="accent1"/>
                                          </a:solidFill>
                                          <a:latin typeface="Cambria Math" panose="02040503050406030204" pitchFamily="18" charset="0"/>
                                        </a:rPr>
                                        <m:t>𝜷</m:t>
                                      </m:r>
                                    </m:e>
                                  </m:d>
                                </m:e>
                              </m:d>
                              <m:d>
                                <m:dPr>
                                  <m:ctrlPr>
                                    <a:rPr lang="en-US" sz="4000" b="0" i="1" smtClean="0">
                                      <a:solidFill>
                                        <a:schemeClr val="bg1">
                                          <a:lumMod val="75000"/>
                                        </a:schemeClr>
                                      </a:solidFill>
                                      <a:latin typeface="Cambria Math" panose="02040503050406030204" pitchFamily="18" charset="0"/>
                                    </a:rPr>
                                  </m:ctrlPr>
                                </m:dPr>
                                <m:e>
                                  <m:sSub>
                                    <m:sSubPr>
                                      <m:ctrlPr>
                                        <a:rPr lang="en-US" sz="4000" b="0" i="1" smtClean="0">
                                          <a:solidFill>
                                            <a:schemeClr val="bg1">
                                              <a:lumMod val="75000"/>
                                            </a:schemeClr>
                                          </a:solidFill>
                                          <a:latin typeface="Cambria Math" panose="02040503050406030204" pitchFamily="18" charset="0"/>
                                        </a:rPr>
                                      </m:ctrlPr>
                                    </m:sSubPr>
                                    <m:e>
                                      <m:r>
                                        <a:rPr lang="en-US" sz="4000" b="0" i="1" smtClean="0">
                                          <a:solidFill>
                                            <a:schemeClr val="bg1">
                                              <a:lumMod val="75000"/>
                                            </a:schemeClr>
                                          </a:solidFill>
                                          <a:latin typeface="Cambria Math" panose="02040503050406030204" pitchFamily="18" charset="0"/>
                                        </a:rPr>
                                        <m:t>𝑌</m:t>
                                      </m:r>
                                    </m:e>
                                    <m:sub>
                                      <m:r>
                                        <a:rPr lang="en-US" sz="4000" b="0" i="1" smtClean="0">
                                          <a:solidFill>
                                            <a:schemeClr val="bg1">
                                              <a:lumMod val="75000"/>
                                            </a:schemeClr>
                                          </a:solidFill>
                                          <a:latin typeface="Cambria Math" panose="02040503050406030204" pitchFamily="18" charset="0"/>
                                        </a:rPr>
                                        <m:t>𝑖</m:t>
                                      </m:r>
                                    </m:sub>
                                  </m:sSub>
                                  <m:r>
                                    <a:rPr lang="en-US" sz="4000" b="0" i="1" smtClean="0">
                                      <a:solidFill>
                                        <a:schemeClr val="bg1">
                                          <a:lumMod val="75000"/>
                                        </a:schemeClr>
                                      </a:solidFill>
                                      <a:latin typeface="Cambria Math" panose="02040503050406030204" pitchFamily="18" charset="0"/>
                                    </a:rPr>
                                    <m:t>−</m:t>
                                  </m:r>
                                  <m:sSub>
                                    <m:sSubPr>
                                      <m:ctrlPr>
                                        <a:rPr lang="en-US" sz="4000" b="0" i="1" smtClean="0">
                                          <a:solidFill>
                                            <a:schemeClr val="bg1">
                                              <a:lumMod val="75000"/>
                                            </a:schemeClr>
                                          </a:solidFill>
                                          <a:latin typeface="Cambria Math" panose="02040503050406030204" pitchFamily="18" charset="0"/>
                                        </a:rPr>
                                      </m:ctrlPr>
                                    </m:sSubPr>
                                    <m:e>
                                      <m:r>
                                        <a:rPr lang="en-US" sz="4000" b="0" i="1" smtClean="0">
                                          <a:solidFill>
                                            <a:schemeClr val="bg1">
                                              <a:lumMod val="75000"/>
                                            </a:schemeClr>
                                          </a:solidFill>
                                          <a:latin typeface="Cambria Math" panose="02040503050406030204" pitchFamily="18" charset="0"/>
                                        </a:rPr>
                                        <m:t>𝑚</m:t>
                                      </m:r>
                                    </m:e>
                                    <m:sub>
                                      <m:r>
                                        <a:rPr lang="en-US" sz="4000" b="0" i="1" smtClean="0">
                                          <a:solidFill>
                                            <a:schemeClr val="bg1">
                                              <a:lumMod val="75000"/>
                                            </a:schemeClr>
                                          </a:solidFill>
                                          <a:latin typeface="Cambria Math" panose="02040503050406030204" pitchFamily="18" charset="0"/>
                                        </a:rPr>
                                        <m:t>1</m:t>
                                      </m:r>
                                    </m:sub>
                                  </m:sSub>
                                  <m:d>
                                    <m:dPr>
                                      <m:ctrlPr>
                                        <a:rPr lang="en-US" sz="4000" b="0" i="1" smtClean="0">
                                          <a:solidFill>
                                            <a:schemeClr val="bg1">
                                              <a:lumMod val="75000"/>
                                            </a:schemeClr>
                                          </a:solidFill>
                                          <a:latin typeface="Cambria Math" panose="02040503050406030204" pitchFamily="18" charset="0"/>
                                        </a:rPr>
                                      </m:ctrlPr>
                                    </m:dPr>
                                    <m:e>
                                      <m:sSub>
                                        <m:sSubPr>
                                          <m:ctrlPr>
                                            <a:rPr lang="en-US" sz="4000" b="0" i="1" smtClean="0">
                                              <a:solidFill>
                                                <a:schemeClr val="bg1">
                                                  <a:lumMod val="75000"/>
                                                </a:schemeClr>
                                              </a:solidFill>
                                              <a:latin typeface="Cambria Math" panose="02040503050406030204" pitchFamily="18" charset="0"/>
                                            </a:rPr>
                                          </m:ctrlPr>
                                        </m:sSubPr>
                                        <m:e>
                                          <m:r>
                                            <a:rPr lang="en-US" sz="4000" b="1" i="0" smtClean="0">
                                              <a:solidFill>
                                                <a:schemeClr val="bg1">
                                                  <a:lumMod val="75000"/>
                                                </a:schemeClr>
                                              </a:solidFill>
                                              <a:latin typeface="Cambria Math" panose="02040503050406030204" pitchFamily="18" charset="0"/>
                                            </a:rPr>
                                            <m:t>𝐗</m:t>
                                          </m:r>
                                        </m:e>
                                        <m:sub>
                                          <m:r>
                                            <a:rPr lang="en-US" sz="4000" b="0" i="1" smtClean="0">
                                              <a:solidFill>
                                                <a:schemeClr val="bg1">
                                                  <a:lumMod val="75000"/>
                                                </a:schemeClr>
                                              </a:solidFill>
                                              <a:latin typeface="Cambria Math" panose="02040503050406030204" pitchFamily="18" charset="0"/>
                                            </a:rPr>
                                            <m:t>𝑖</m:t>
                                          </m:r>
                                        </m:sub>
                                      </m:sSub>
                                      <m:r>
                                        <a:rPr lang="en-US" sz="4000" b="0" i="1" smtClean="0">
                                          <a:solidFill>
                                            <a:schemeClr val="bg1">
                                              <a:lumMod val="75000"/>
                                            </a:schemeClr>
                                          </a:solidFill>
                                          <a:latin typeface="Cambria Math" panose="02040503050406030204" pitchFamily="18" charset="0"/>
                                        </a:rPr>
                                        <m:t>,</m:t>
                                      </m:r>
                                      <m:sSub>
                                        <m:sSubPr>
                                          <m:ctrlPr>
                                            <a:rPr lang="en-US" sz="4000" b="0" i="1" smtClean="0">
                                              <a:solidFill>
                                                <a:schemeClr val="bg1">
                                                  <a:lumMod val="75000"/>
                                                </a:schemeClr>
                                              </a:solidFill>
                                              <a:latin typeface="Cambria Math" panose="02040503050406030204" pitchFamily="18" charset="0"/>
                                            </a:rPr>
                                          </m:ctrlPr>
                                        </m:sSubPr>
                                        <m:e>
                                          <m:acc>
                                            <m:accPr>
                                              <m:chr m:val="̂"/>
                                              <m:ctrlPr>
                                                <a:rPr lang="en-US" sz="4000" b="1" i="1" smtClean="0">
                                                  <a:solidFill>
                                                    <a:schemeClr val="bg1">
                                                      <a:lumMod val="75000"/>
                                                    </a:schemeClr>
                                                  </a:solidFill>
                                                  <a:latin typeface="Cambria Math" panose="02040503050406030204" pitchFamily="18" charset="0"/>
                                                </a:rPr>
                                              </m:ctrlPr>
                                            </m:accPr>
                                            <m:e>
                                              <m:r>
                                                <a:rPr lang="en-US" sz="4000" b="1" i="0" smtClean="0">
                                                  <a:solidFill>
                                                    <a:schemeClr val="bg1">
                                                      <a:lumMod val="75000"/>
                                                    </a:schemeClr>
                                                  </a:solidFill>
                                                  <a:latin typeface="Cambria Math" panose="02040503050406030204" pitchFamily="18" charset="0"/>
                                                </a:rPr>
                                                <m:t>𝛂</m:t>
                                              </m:r>
                                            </m:e>
                                          </m:acc>
                                        </m:e>
                                        <m:sub>
                                          <m:r>
                                            <a:rPr lang="en-US" sz="4000" b="0" i="1" smtClean="0">
                                              <a:solidFill>
                                                <a:schemeClr val="bg1">
                                                  <a:lumMod val="75000"/>
                                                </a:schemeClr>
                                              </a:solidFill>
                                              <a:latin typeface="Cambria Math" panose="02040503050406030204" pitchFamily="18" charset="0"/>
                                            </a:rPr>
                                            <m:t>1</m:t>
                                          </m:r>
                                        </m:sub>
                                      </m:sSub>
                                    </m:e>
                                  </m:d>
                                </m:e>
                              </m:d>
                            </m:e>
                          </m:nary>
                        </m:num>
                        <m:den>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accent1"/>
                                      </a:solidFill>
                                      <a:latin typeface="Cambria Math" panose="02040503050406030204" pitchFamily="18" charset="0"/>
                                    </a:rPr>
                                  </m:ctrlPr>
                                </m:sSubPr>
                                <m:e>
                                  <m:r>
                                    <a:rPr lang="en-US" sz="4000" i="1">
                                      <a:solidFill>
                                        <a:schemeClr val="accent1"/>
                                      </a:solidFill>
                                      <a:latin typeface="Cambria Math" panose="02040503050406030204" pitchFamily="18" charset="0"/>
                                    </a:rPr>
                                    <m:t>𝑍</m:t>
                                  </m:r>
                                </m:e>
                                <m:sub>
                                  <m:r>
                                    <a:rPr lang="en-US" sz="4000" i="1">
                                      <a:solidFill>
                                        <a:schemeClr val="accent1"/>
                                      </a:solidFill>
                                      <a:latin typeface="Cambria Math" panose="02040503050406030204" pitchFamily="18" charset="0"/>
                                    </a:rPr>
                                    <m:t>𝑖</m:t>
                                  </m:r>
                                </m:sub>
                              </m:sSub>
                              <m:d>
                                <m:dPr>
                                  <m:ctrlPr>
                                    <a:rPr lang="en-US" sz="4000" i="1">
                                      <a:solidFill>
                                        <a:schemeClr val="accent1"/>
                                      </a:solidFill>
                                      <a:latin typeface="Cambria Math" panose="02040503050406030204" pitchFamily="18" charset="0"/>
                                    </a:rPr>
                                  </m:ctrlPr>
                                </m:dPr>
                                <m:e>
                                  <m:r>
                                    <a:rPr lang="en-US" sz="4000" i="1">
                                      <a:solidFill>
                                        <a:schemeClr val="accent1"/>
                                      </a:solidFill>
                                      <a:latin typeface="Cambria Math" panose="02040503050406030204" pitchFamily="18" charset="0"/>
                                    </a:rPr>
                                    <m:t>1−</m:t>
                                  </m:r>
                                  <m:r>
                                    <a:rPr lang="en-US" sz="4000" i="1">
                                      <a:solidFill>
                                        <a:schemeClr val="accent1"/>
                                      </a:solidFill>
                                      <a:latin typeface="Cambria Math" panose="02040503050406030204" pitchFamily="18" charset="0"/>
                                    </a:rPr>
                                    <m:t>𝑒</m:t>
                                  </m:r>
                                  <m:d>
                                    <m:dPr>
                                      <m:ctrlPr>
                                        <a:rPr lang="en-US" sz="4000" b="1" i="1">
                                          <a:solidFill>
                                            <a:schemeClr val="accent1"/>
                                          </a:solidFill>
                                          <a:latin typeface="Cambria Math" panose="02040503050406030204" pitchFamily="18" charset="0"/>
                                        </a:rPr>
                                      </m:ctrlPr>
                                    </m:dPr>
                                    <m:e>
                                      <m:sSub>
                                        <m:sSubPr>
                                          <m:ctrlPr>
                                            <a:rPr lang="en-US" sz="4000" b="1" i="1">
                                              <a:solidFill>
                                                <a:schemeClr val="accent1"/>
                                              </a:solidFill>
                                              <a:latin typeface="Cambria Math" panose="02040503050406030204" pitchFamily="18" charset="0"/>
                                            </a:rPr>
                                          </m:ctrlPr>
                                        </m:sSubPr>
                                        <m:e>
                                          <m:r>
                                            <a:rPr lang="en-US" sz="4000" b="1">
                                              <a:solidFill>
                                                <a:schemeClr val="accent1"/>
                                              </a:solidFill>
                                              <a:latin typeface="Cambria Math" panose="02040503050406030204" pitchFamily="18" charset="0"/>
                                            </a:rPr>
                                            <m:t>𝐗</m:t>
                                          </m:r>
                                        </m:e>
                                        <m:sub>
                                          <m:r>
                                            <a:rPr lang="en-US" sz="4000" i="1">
                                              <a:solidFill>
                                                <a:schemeClr val="accent1"/>
                                              </a:solidFill>
                                              <a:latin typeface="Cambria Math" panose="02040503050406030204" pitchFamily="18" charset="0"/>
                                            </a:rPr>
                                            <m:t>𝑖</m:t>
                                          </m:r>
                                        </m:sub>
                                      </m:sSub>
                                      <m:r>
                                        <a:rPr lang="en-US" sz="4000" b="1" i="1">
                                          <a:solidFill>
                                            <a:schemeClr val="accent1"/>
                                          </a:solidFill>
                                          <a:latin typeface="Cambria Math" panose="02040503050406030204" pitchFamily="18" charset="0"/>
                                        </a:rPr>
                                        <m:t>,</m:t>
                                      </m:r>
                                      <m:r>
                                        <a:rPr lang="en-US" sz="4000" b="1" i="1">
                                          <a:solidFill>
                                            <a:schemeClr val="accent1"/>
                                          </a:solidFill>
                                          <a:latin typeface="Cambria Math" panose="02040503050406030204" pitchFamily="18" charset="0"/>
                                        </a:rPr>
                                        <m:t>𝜷</m:t>
                                      </m:r>
                                    </m:e>
                                  </m:d>
                                </m:e>
                              </m:d>
                            </m:e>
                          </m:nary>
                        </m:den>
                      </m:f>
                    </m:oMath>
                  </m:oMathPara>
                </a14:m>
                <a:endParaRPr lang="en-US" sz="4000" dirty="0"/>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700091" cy="1478097"/>
              </a:xfrm>
              <a:prstGeom prst="rect">
                <a:avLst/>
              </a:prstGeom>
              <a:blipFill>
                <a:blip r:embed="rId4"/>
                <a:stretch>
                  <a:fillRect l="-654" t="-66667" b="-100855"/>
                </a:stretch>
              </a:blipFill>
            </p:spPr>
            <p:txBody>
              <a:bodyPr/>
              <a:lstStyle/>
              <a:p>
                <a:r>
                  <a:rPr lang="en-US">
                    <a:noFill/>
                  </a:rPr>
                  <a:t> </a:t>
                </a:r>
              </a:p>
            </p:txBody>
          </p:sp>
        </mc:Fallback>
      </mc:AlternateContent>
    </p:spTree>
    <p:extLst>
      <p:ext uri="{BB962C8B-B14F-4D97-AF65-F5344CB8AC3E}">
        <p14:creationId xmlns:p14="http://schemas.microsoft.com/office/powerpoint/2010/main" val="29867091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1284054" y="3755115"/>
                <a:ext cx="9700091" cy="14780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5"/>
                              </a:solidFill>
                              <a:latin typeface="Cambria Math" panose="02040503050406030204" pitchFamily="18" charset="0"/>
                            </a:rPr>
                          </m:ctrlPr>
                        </m:sSubPr>
                        <m:e>
                          <m:acc>
                            <m:accPr>
                              <m:chr m:val="̂"/>
                              <m:ctrlPr>
                                <a:rPr lang="en-US" sz="4000" b="0" i="1" smtClean="0">
                                  <a:solidFill>
                                    <a:schemeClr val="accent5"/>
                                  </a:solidFill>
                                  <a:latin typeface="Cambria Math" panose="02040503050406030204" pitchFamily="18" charset="0"/>
                                </a:rPr>
                              </m:ctrlPr>
                            </m:accPr>
                            <m:e>
                              <m:r>
                                <a:rPr lang="en-US" sz="4000" b="0" i="1" smtClean="0">
                                  <a:solidFill>
                                    <a:schemeClr val="accent5"/>
                                  </a:solidFill>
                                  <a:latin typeface="Cambria Math" panose="02040503050406030204" pitchFamily="18" charset="0"/>
                                </a:rPr>
                                <m:t>𝛿</m:t>
                              </m:r>
                            </m:e>
                          </m:acc>
                        </m:e>
                        <m:sub>
                          <m:r>
                            <a:rPr lang="en-US" sz="4000" b="0" i="1" smtClean="0">
                              <a:solidFill>
                                <a:schemeClr val="accent5"/>
                              </a:solidFill>
                              <a:latin typeface="Cambria Math" panose="02040503050406030204" pitchFamily="18" charset="0"/>
                            </a:rPr>
                            <m:t>2</m:t>
                          </m:r>
                        </m:sub>
                      </m:sSub>
                      <m:r>
                        <a:rPr lang="en-US" sz="4000" b="0" i="1" smtClean="0">
                          <a:solidFill>
                            <a:schemeClr val="accent5"/>
                          </a:solidFill>
                          <a:latin typeface="Cambria Math" panose="02040503050406030204" pitchFamily="18" charset="0"/>
                        </a:rPr>
                        <m:t>=</m:t>
                      </m:r>
                      <m:f>
                        <m:fPr>
                          <m:ctrlPr>
                            <a:rPr lang="en-US" sz="4000" b="0" i="1" smtClean="0">
                              <a:solidFill>
                                <a:schemeClr val="bg1"/>
                              </a:solidFill>
                              <a:latin typeface="Cambria Math" panose="02040503050406030204" pitchFamily="18" charset="0"/>
                            </a:rPr>
                          </m:ctrlPr>
                        </m:fPr>
                        <m:num>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bg1">
                                          <a:lumMod val="75000"/>
                                        </a:schemeClr>
                                      </a:solidFill>
                                      <a:latin typeface="Cambria Math" panose="02040503050406030204" pitchFamily="18" charset="0"/>
                                    </a:rPr>
                                  </m:ctrlPr>
                                </m:sSubPr>
                                <m:e>
                                  <m:r>
                                    <a:rPr lang="en-US" sz="4000" i="1">
                                      <a:solidFill>
                                        <a:schemeClr val="bg1">
                                          <a:lumMod val="75000"/>
                                        </a:schemeClr>
                                      </a:solidFill>
                                      <a:latin typeface="Cambria Math" panose="02040503050406030204" pitchFamily="18" charset="0"/>
                                    </a:rPr>
                                    <m:t>𝑍</m:t>
                                  </m:r>
                                </m:e>
                                <m:sub>
                                  <m:r>
                                    <a:rPr lang="en-US" sz="4000" i="1">
                                      <a:solidFill>
                                        <a:schemeClr val="bg1">
                                          <a:lumMod val="75000"/>
                                        </a:schemeClr>
                                      </a:solidFill>
                                      <a:latin typeface="Cambria Math" panose="02040503050406030204" pitchFamily="18" charset="0"/>
                                    </a:rPr>
                                    <m:t>𝑖</m:t>
                                  </m:r>
                                </m:sub>
                              </m:sSub>
                              <m:d>
                                <m:dPr>
                                  <m:ctrlPr>
                                    <a:rPr lang="en-US" sz="4000" i="1">
                                      <a:solidFill>
                                        <a:schemeClr val="bg1">
                                          <a:lumMod val="75000"/>
                                        </a:schemeClr>
                                      </a:solidFill>
                                      <a:latin typeface="Cambria Math" panose="02040503050406030204" pitchFamily="18" charset="0"/>
                                    </a:rPr>
                                  </m:ctrlPr>
                                </m:dPr>
                                <m:e>
                                  <m:r>
                                    <a:rPr lang="en-US" sz="4000" i="1">
                                      <a:solidFill>
                                        <a:schemeClr val="bg1">
                                          <a:lumMod val="75000"/>
                                        </a:schemeClr>
                                      </a:solidFill>
                                      <a:latin typeface="Cambria Math" panose="02040503050406030204" pitchFamily="18" charset="0"/>
                                    </a:rPr>
                                    <m:t>1−</m:t>
                                  </m:r>
                                  <m:r>
                                    <a:rPr lang="en-US" sz="4000" i="1">
                                      <a:solidFill>
                                        <a:schemeClr val="bg1">
                                          <a:lumMod val="75000"/>
                                        </a:schemeClr>
                                      </a:solidFill>
                                      <a:latin typeface="Cambria Math" panose="02040503050406030204" pitchFamily="18" charset="0"/>
                                    </a:rPr>
                                    <m:t>𝑒</m:t>
                                  </m:r>
                                  <m:d>
                                    <m:dPr>
                                      <m:ctrlPr>
                                        <a:rPr lang="en-US" sz="4000" b="1" i="1">
                                          <a:solidFill>
                                            <a:schemeClr val="bg1">
                                              <a:lumMod val="75000"/>
                                            </a:schemeClr>
                                          </a:solidFill>
                                          <a:latin typeface="Cambria Math" panose="02040503050406030204" pitchFamily="18" charset="0"/>
                                        </a:rPr>
                                      </m:ctrlPr>
                                    </m:dPr>
                                    <m:e>
                                      <m:sSub>
                                        <m:sSubPr>
                                          <m:ctrlPr>
                                            <a:rPr lang="en-US" sz="4000" b="1" i="1">
                                              <a:solidFill>
                                                <a:schemeClr val="bg1">
                                                  <a:lumMod val="75000"/>
                                                </a:schemeClr>
                                              </a:solidFill>
                                              <a:latin typeface="Cambria Math" panose="02040503050406030204" pitchFamily="18" charset="0"/>
                                            </a:rPr>
                                          </m:ctrlPr>
                                        </m:sSubPr>
                                        <m:e>
                                          <m:r>
                                            <a:rPr lang="en-US" sz="4000" b="1">
                                              <a:solidFill>
                                                <a:schemeClr val="bg1">
                                                  <a:lumMod val="75000"/>
                                                </a:schemeClr>
                                              </a:solidFill>
                                              <a:latin typeface="Cambria Math" panose="02040503050406030204" pitchFamily="18" charset="0"/>
                                            </a:rPr>
                                            <m:t>𝐗</m:t>
                                          </m:r>
                                        </m:e>
                                        <m:sub>
                                          <m:r>
                                            <a:rPr lang="en-US" sz="4000" i="1">
                                              <a:solidFill>
                                                <a:schemeClr val="bg1">
                                                  <a:lumMod val="75000"/>
                                                </a:schemeClr>
                                              </a:solidFill>
                                              <a:latin typeface="Cambria Math" panose="02040503050406030204" pitchFamily="18" charset="0"/>
                                            </a:rPr>
                                            <m:t>𝑖</m:t>
                                          </m:r>
                                        </m:sub>
                                      </m:sSub>
                                      <m:r>
                                        <a:rPr lang="en-US" sz="4000" b="1" i="1">
                                          <a:solidFill>
                                            <a:schemeClr val="bg1">
                                              <a:lumMod val="75000"/>
                                            </a:schemeClr>
                                          </a:solidFill>
                                          <a:latin typeface="Cambria Math" panose="02040503050406030204" pitchFamily="18" charset="0"/>
                                        </a:rPr>
                                        <m:t>,</m:t>
                                      </m:r>
                                      <m:r>
                                        <a:rPr lang="en-US" sz="4000" b="1" i="1">
                                          <a:solidFill>
                                            <a:schemeClr val="bg1">
                                              <a:lumMod val="75000"/>
                                            </a:schemeClr>
                                          </a:solidFill>
                                          <a:latin typeface="Cambria Math" panose="02040503050406030204" pitchFamily="18" charset="0"/>
                                        </a:rPr>
                                        <m:t>𝜷</m:t>
                                      </m:r>
                                    </m:e>
                                  </m:d>
                                </m:e>
                              </m:d>
                              <m:d>
                                <m:dPr>
                                  <m:ctrlPr>
                                    <a:rPr lang="en-US" sz="4000" b="0" i="1" smtClean="0">
                                      <a:solidFill>
                                        <a:schemeClr val="accent1"/>
                                      </a:solidFill>
                                      <a:latin typeface="Cambria Math" panose="02040503050406030204" pitchFamily="18" charset="0"/>
                                    </a:rPr>
                                  </m:ctrlPr>
                                </m:dPr>
                                <m:e>
                                  <m:sSub>
                                    <m:sSubPr>
                                      <m:ctrlPr>
                                        <a:rPr lang="en-US" sz="4000" b="0" i="1" smtClean="0">
                                          <a:solidFill>
                                            <a:schemeClr val="accent1"/>
                                          </a:solidFill>
                                          <a:latin typeface="Cambria Math" panose="02040503050406030204" pitchFamily="18" charset="0"/>
                                        </a:rPr>
                                      </m:ctrlPr>
                                    </m:sSubPr>
                                    <m:e>
                                      <m:r>
                                        <a:rPr lang="en-US" sz="4000" b="0" i="1" smtClean="0">
                                          <a:solidFill>
                                            <a:schemeClr val="accent1"/>
                                          </a:solidFill>
                                          <a:latin typeface="Cambria Math" panose="02040503050406030204" pitchFamily="18" charset="0"/>
                                        </a:rPr>
                                        <m:t>𝑌</m:t>
                                      </m:r>
                                    </m:e>
                                    <m:sub>
                                      <m:r>
                                        <a:rPr lang="en-US" sz="4000" b="0" i="1" smtClean="0">
                                          <a:solidFill>
                                            <a:schemeClr val="accent1"/>
                                          </a:solidFill>
                                          <a:latin typeface="Cambria Math" panose="02040503050406030204" pitchFamily="18" charset="0"/>
                                        </a:rPr>
                                        <m:t>𝑖</m:t>
                                      </m:r>
                                    </m:sub>
                                  </m:sSub>
                                  <m:r>
                                    <a:rPr lang="en-US" sz="4000" b="0" i="1" smtClean="0">
                                      <a:solidFill>
                                        <a:schemeClr val="accent1"/>
                                      </a:solidFill>
                                      <a:latin typeface="Cambria Math" panose="02040503050406030204" pitchFamily="18" charset="0"/>
                                    </a:rPr>
                                    <m:t>−</m:t>
                                  </m:r>
                                  <m:sSub>
                                    <m:sSubPr>
                                      <m:ctrlPr>
                                        <a:rPr lang="en-US" sz="4000" b="0" i="1" smtClean="0">
                                          <a:solidFill>
                                            <a:schemeClr val="accent1"/>
                                          </a:solidFill>
                                          <a:latin typeface="Cambria Math" panose="02040503050406030204" pitchFamily="18" charset="0"/>
                                        </a:rPr>
                                      </m:ctrlPr>
                                    </m:sSubPr>
                                    <m:e>
                                      <m:r>
                                        <a:rPr lang="en-US" sz="4000" b="0" i="1" smtClean="0">
                                          <a:solidFill>
                                            <a:schemeClr val="accent1"/>
                                          </a:solidFill>
                                          <a:latin typeface="Cambria Math" panose="02040503050406030204" pitchFamily="18" charset="0"/>
                                        </a:rPr>
                                        <m:t>𝑚</m:t>
                                      </m:r>
                                    </m:e>
                                    <m:sub>
                                      <m:r>
                                        <a:rPr lang="en-US" sz="4000" b="0" i="1" smtClean="0">
                                          <a:solidFill>
                                            <a:schemeClr val="accent1"/>
                                          </a:solidFill>
                                          <a:latin typeface="Cambria Math" panose="02040503050406030204" pitchFamily="18" charset="0"/>
                                        </a:rPr>
                                        <m:t>1</m:t>
                                      </m:r>
                                    </m:sub>
                                  </m:sSub>
                                  <m:d>
                                    <m:dPr>
                                      <m:ctrlPr>
                                        <a:rPr lang="en-US" sz="4000" b="0" i="1" smtClean="0">
                                          <a:solidFill>
                                            <a:schemeClr val="accent1"/>
                                          </a:solidFill>
                                          <a:latin typeface="Cambria Math" panose="02040503050406030204" pitchFamily="18" charset="0"/>
                                        </a:rPr>
                                      </m:ctrlPr>
                                    </m:dPr>
                                    <m:e>
                                      <m:sSub>
                                        <m:sSubPr>
                                          <m:ctrlPr>
                                            <a:rPr lang="en-US" sz="4000" b="0" i="1" smtClean="0">
                                              <a:solidFill>
                                                <a:schemeClr val="accent1"/>
                                              </a:solidFill>
                                              <a:latin typeface="Cambria Math" panose="02040503050406030204" pitchFamily="18" charset="0"/>
                                            </a:rPr>
                                          </m:ctrlPr>
                                        </m:sSubPr>
                                        <m:e>
                                          <m:r>
                                            <a:rPr lang="en-US" sz="4000" b="1" i="0" smtClean="0">
                                              <a:solidFill>
                                                <a:schemeClr val="accent1"/>
                                              </a:solidFill>
                                              <a:latin typeface="Cambria Math" panose="02040503050406030204" pitchFamily="18" charset="0"/>
                                            </a:rPr>
                                            <m:t>𝐗</m:t>
                                          </m:r>
                                        </m:e>
                                        <m:sub>
                                          <m:r>
                                            <a:rPr lang="en-US" sz="4000" b="0" i="1" smtClean="0">
                                              <a:solidFill>
                                                <a:schemeClr val="accent1"/>
                                              </a:solidFill>
                                              <a:latin typeface="Cambria Math" panose="02040503050406030204" pitchFamily="18" charset="0"/>
                                            </a:rPr>
                                            <m:t>𝑖</m:t>
                                          </m:r>
                                        </m:sub>
                                      </m:sSub>
                                      <m:r>
                                        <a:rPr lang="en-US" sz="4000" b="0" i="1" smtClean="0">
                                          <a:solidFill>
                                            <a:schemeClr val="accent1"/>
                                          </a:solidFill>
                                          <a:latin typeface="Cambria Math" panose="02040503050406030204" pitchFamily="18" charset="0"/>
                                        </a:rPr>
                                        <m:t>,</m:t>
                                      </m:r>
                                      <m:sSub>
                                        <m:sSubPr>
                                          <m:ctrlPr>
                                            <a:rPr lang="en-US" sz="4000" b="0" i="1" smtClean="0">
                                              <a:solidFill>
                                                <a:schemeClr val="accent1"/>
                                              </a:solidFill>
                                              <a:latin typeface="Cambria Math" panose="02040503050406030204" pitchFamily="18" charset="0"/>
                                            </a:rPr>
                                          </m:ctrlPr>
                                        </m:sSubPr>
                                        <m:e>
                                          <m:acc>
                                            <m:accPr>
                                              <m:chr m:val="̂"/>
                                              <m:ctrlPr>
                                                <a:rPr lang="en-US" sz="4000" b="1" i="1" smtClean="0">
                                                  <a:solidFill>
                                                    <a:schemeClr val="accent1"/>
                                                  </a:solidFill>
                                                  <a:latin typeface="Cambria Math" panose="02040503050406030204" pitchFamily="18" charset="0"/>
                                                </a:rPr>
                                              </m:ctrlPr>
                                            </m:accPr>
                                            <m:e>
                                              <m:r>
                                                <a:rPr lang="en-US" sz="4000" b="1" i="0" smtClean="0">
                                                  <a:solidFill>
                                                    <a:schemeClr val="accent1"/>
                                                  </a:solidFill>
                                                  <a:latin typeface="Cambria Math" panose="02040503050406030204" pitchFamily="18" charset="0"/>
                                                </a:rPr>
                                                <m:t>𝛂</m:t>
                                              </m:r>
                                            </m:e>
                                          </m:acc>
                                        </m:e>
                                        <m:sub>
                                          <m:r>
                                            <a:rPr lang="en-US" sz="4000" b="0" i="1" smtClean="0">
                                              <a:solidFill>
                                                <a:schemeClr val="accent1"/>
                                              </a:solidFill>
                                              <a:latin typeface="Cambria Math" panose="02040503050406030204" pitchFamily="18" charset="0"/>
                                            </a:rPr>
                                            <m:t>1</m:t>
                                          </m:r>
                                        </m:sub>
                                      </m:sSub>
                                    </m:e>
                                  </m:d>
                                </m:e>
                              </m:d>
                            </m:e>
                          </m:nary>
                        </m:num>
                        <m:den>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bg1">
                                          <a:lumMod val="75000"/>
                                        </a:schemeClr>
                                      </a:solidFill>
                                      <a:latin typeface="Cambria Math" panose="02040503050406030204" pitchFamily="18" charset="0"/>
                                    </a:rPr>
                                  </m:ctrlPr>
                                </m:sSubPr>
                                <m:e>
                                  <m:r>
                                    <a:rPr lang="en-US" sz="4000" i="1">
                                      <a:solidFill>
                                        <a:schemeClr val="bg1">
                                          <a:lumMod val="75000"/>
                                        </a:schemeClr>
                                      </a:solidFill>
                                      <a:latin typeface="Cambria Math" panose="02040503050406030204" pitchFamily="18" charset="0"/>
                                    </a:rPr>
                                    <m:t>𝑍</m:t>
                                  </m:r>
                                </m:e>
                                <m:sub>
                                  <m:r>
                                    <a:rPr lang="en-US" sz="4000" i="1">
                                      <a:solidFill>
                                        <a:schemeClr val="bg1">
                                          <a:lumMod val="75000"/>
                                        </a:schemeClr>
                                      </a:solidFill>
                                      <a:latin typeface="Cambria Math" panose="02040503050406030204" pitchFamily="18" charset="0"/>
                                    </a:rPr>
                                    <m:t>𝑖</m:t>
                                  </m:r>
                                </m:sub>
                              </m:sSub>
                              <m:d>
                                <m:dPr>
                                  <m:ctrlPr>
                                    <a:rPr lang="en-US" sz="4000" i="1">
                                      <a:solidFill>
                                        <a:schemeClr val="bg1">
                                          <a:lumMod val="75000"/>
                                        </a:schemeClr>
                                      </a:solidFill>
                                      <a:latin typeface="Cambria Math" panose="02040503050406030204" pitchFamily="18" charset="0"/>
                                    </a:rPr>
                                  </m:ctrlPr>
                                </m:dPr>
                                <m:e>
                                  <m:r>
                                    <a:rPr lang="en-US" sz="4000" i="1">
                                      <a:solidFill>
                                        <a:schemeClr val="bg1">
                                          <a:lumMod val="75000"/>
                                        </a:schemeClr>
                                      </a:solidFill>
                                      <a:latin typeface="Cambria Math" panose="02040503050406030204" pitchFamily="18" charset="0"/>
                                    </a:rPr>
                                    <m:t>1−</m:t>
                                  </m:r>
                                  <m:r>
                                    <a:rPr lang="en-US" sz="4000" i="1">
                                      <a:solidFill>
                                        <a:schemeClr val="bg1">
                                          <a:lumMod val="75000"/>
                                        </a:schemeClr>
                                      </a:solidFill>
                                      <a:latin typeface="Cambria Math" panose="02040503050406030204" pitchFamily="18" charset="0"/>
                                    </a:rPr>
                                    <m:t>𝑒</m:t>
                                  </m:r>
                                  <m:d>
                                    <m:dPr>
                                      <m:ctrlPr>
                                        <a:rPr lang="en-US" sz="4000" b="1" i="1">
                                          <a:solidFill>
                                            <a:schemeClr val="bg1">
                                              <a:lumMod val="75000"/>
                                            </a:schemeClr>
                                          </a:solidFill>
                                          <a:latin typeface="Cambria Math" panose="02040503050406030204" pitchFamily="18" charset="0"/>
                                        </a:rPr>
                                      </m:ctrlPr>
                                    </m:dPr>
                                    <m:e>
                                      <m:sSub>
                                        <m:sSubPr>
                                          <m:ctrlPr>
                                            <a:rPr lang="en-US" sz="4000" b="1" i="1">
                                              <a:solidFill>
                                                <a:schemeClr val="bg1">
                                                  <a:lumMod val="75000"/>
                                                </a:schemeClr>
                                              </a:solidFill>
                                              <a:latin typeface="Cambria Math" panose="02040503050406030204" pitchFamily="18" charset="0"/>
                                            </a:rPr>
                                          </m:ctrlPr>
                                        </m:sSubPr>
                                        <m:e>
                                          <m:r>
                                            <a:rPr lang="en-US" sz="4000" b="1">
                                              <a:solidFill>
                                                <a:schemeClr val="bg1">
                                                  <a:lumMod val="75000"/>
                                                </a:schemeClr>
                                              </a:solidFill>
                                              <a:latin typeface="Cambria Math" panose="02040503050406030204" pitchFamily="18" charset="0"/>
                                            </a:rPr>
                                            <m:t>𝐗</m:t>
                                          </m:r>
                                        </m:e>
                                        <m:sub>
                                          <m:r>
                                            <a:rPr lang="en-US" sz="4000" i="1">
                                              <a:solidFill>
                                                <a:schemeClr val="bg1">
                                                  <a:lumMod val="75000"/>
                                                </a:schemeClr>
                                              </a:solidFill>
                                              <a:latin typeface="Cambria Math" panose="02040503050406030204" pitchFamily="18" charset="0"/>
                                            </a:rPr>
                                            <m:t>𝑖</m:t>
                                          </m:r>
                                        </m:sub>
                                      </m:sSub>
                                      <m:r>
                                        <a:rPr lang="en-US" sz="4000" b="1" i="1">
                                          <a:solidFill>
                                            <a:schemeClr val="bg1">
                                              <a:lumMod val="75000"/>
                                            </a:schemeClr>
                                          </a:solidFill>
                                          <a:latin typeface="Cambria Math" panose="02040503050406030204" pitchFamily="18" charset="0"/>
                                        </a:rPr>
                                        <m:t>,</m:t>
                                      </m:r>
                                      <m:r>
                                        <a:rPr lang="en-US" sz="4000" b="1" i="1">
                                          <a:solidFill>
                                            <a:schemeClr val="bg1">
                                              <a:lumMod val="75000"/>
                                            </a:schemeClr>
                                          </a:solidFill>
                                          <a:latin typeface="Cambria Math" panose="02040503050406030204" pitchFamily="18" charset="0"/>
                                        </a:rPr>
                                        <m:t>𝜷</m:t>
                                      </m:r>
                                    </m:e>
                                  </m:d>
                                </m:e>
                              </m:d>
                            </m:e>
                          </m:nary>
                        </m:den>
                      </m:f>
                    </m:oMath>
                  </m:oMathPara>
                </a14:m>
                <a:endParaRPr lang="en-US" sz="4000" dirty="0"/>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700091" cy="1478097"/>
              </a:xfrm>
              <a:prstGeom prst="rect">
                <a:avLst/>
              </a:prstGeom>
              <a:blipFill>
                <a:blip r:embed="rId4"/>
                <a:stretch>
                  <a:fillRect l="-654" t="-66667" b="-100855"/>
                </a:stretch>
              </a:blipFill>
            </p:spPr>
            <p:txBody>
              <a:bodyPr/>
              <a:lstStyle/>
              <a:p>
                <a:r>
                  <a:rPr lang="en-US">
                    <a:noFill/>
                  </a:rPr>
                  <a:t> </a:t>
                </a:r>
              </a:p>
            </p:txBody>
          </p:sp>
        </mc:Fallback>
      </mc:AlternateContent>
    </p:spTree>
    <p:extLst>
      <p:ext uri="{BB962C8B-B14F-4D97-AF65-F5344CB8AC3E}">
        <p14:creationId xmlns:p14="http://schemas.microsoft.com/office/powerpoint/2010/main" val="262355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1284054" y="3755115"/>
                <a:ext cx="9603848" cy="14134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5"/>
                              </a:solidFill>
                              <a:latin typeface="Cambria Math" panose="02040503050406030204" pitchFamily="18" charset="0"/>
                            </a:rPr>
                          </m:ctrlPr>
                        </m:sSubPr>
                        <m:e>
                          <m:acc>
                            <m:accPr>
                              <m:chr m:val="̂"/>
                              <m:ctrlPr>
                                <a:rPr lang="en-US" sz="4000" b="0" i="1" smtClean="0">
                                  <a:solidFill>
                                    <a:schemeClr val="accent5"/>
                                  </a:solidFill>
                                  <a:latin typeface="Cambria Math" panose="02040503050406030204" pitchFamily="18" charset="0"/>
                                </a:rPr>
                              </m:ctrlPr>
                            </m:accPr>
                            <m:e>
                              <m:r>
                                <a:rPr lang="en-US" sz="4000" b="0" i="1" smtClean="0">
                                  <a:solidFill>
                                    <a:schemeClr val="accent5"/>
                                  </a:solidFill>
                                  <a:latin typeface="Cambria Math" panose="02040503050406030204" pitchFamily="18" charset="0"/>
                                </a:rPr>
                                <m:t>𝛿</m:t>
                              </m:r>
                            </m:e>
                          </m:acc>
                        </m:e>
                        <m:sub>
                          <m:r>
                            <a:rPr lang="en-US" sz="4000" b="0" i="1" smtClean="0">
                              <a:solidFill>
                                <a:schemeClr val="accent5"/>
                              </a:solidFill>
                              <a:latin typeface="Cambria Math" panose="02040503050406030204" pitchFamily="18" charset="0"/>
                            </a:rPr>
                            <m:t>3</m:t>
                          </m:r>
                        </m:sub>
                      </m:sSub>
                      <m:r>
                        <a:rPr lang="en-US" sz="4000" b="0" i="1" smtClean="0">
                          <a:solidFill>
                            <a:schemeClr val="accent5"/>
                          </a:solidFill>
                          <a:latin typeface="Cambria Math" panose="02040503050406030204" pitchFamily="18" charset="0"/>
                        </a:rPr>
                        <m:t>=</m:t>
                      </m:r>
                      <m:f>
                        <m:fPr>
                          <m:ctrlPr>
                            <a:rPr lang="en-US" sz="4000" b="0" i="1" smtClean="0">
                              <a:solidFill>
                                <a:schemeClr val="bg1"/>
                              </a:solidFill>
                              <a:latin typeface="Cambria Math" panose="02040503050406030204" pitchFamily="18" charset="0"/>
                            </a:rPr>
                          </m:ctrlPr>
                        </m:fPr>
                        <m:num>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(1−</m:t>
                                  </m:r>
                                  <m:r>
                                    <a:rPr lang="en-US" sz="4000" i="1">
                                      <a:solidFill>
                                        <a:schemeClr val="bg1"/>
                                      </a:solidFill>
                                      <a:latin typeface="Cambria Math" panose="02040503050406030204" pitchFamily="18" charset="0"/>
                                    </a:rPr>
                                    <m:t>𝑍</m:t>
                                  </m:r>
                                </m:e>
                                <m:sub>
                                  <m:r>
                                    <a:rPr lang="en-US" sz="4000" i="1">
                                      <a:solidFill>
                                        <a:schemeClr val="bg1"/>
                                      </a:solidFill>
                                      <a:latin typeface="Cambria Math" panose="02040503050406030204" pitchFamily="18" charset="0"/>
                                    </a:rPr>
                                    <m:t>𝑖</m:t>
                                  </m:r>
                                </m:sub>
                              </m:sSub>
                              <m:r>
                                <a:rPr lang="en-US" sz="4000" b="0" i="1" smtClean="0">
                                  <a:solidFill>
                                    <a:schemeClr val="bg1"/>
                                  </a:solidFill>
                                  <a:latin typeface="Cambria Math" panose="02040503050406030204" pitchFamily="18" charset="0"/>
                                </a:rPr>
                                <m:t>)</m:t>
                              </m:r>
                              <m:r>
                                <a:rPr lang="en-US" sz="4000" i="1">
                                  <a:solidFill>
                                    <a:schemeClr val="bg1"/>
                                  </a:solidFill>
                                  <a:latin typeface="Cambria Math" panose="02040503050406030204" pitchFamily="18" charset="0"/>
                                </a:rPr>
                                <m:t>𝑒</m:t>
                              </m:r>
                              <m:d>
                                <m:dPr>
                                  <m:ctrlPr>
                                    <a:rPr lang="en-US" sz="4000" b="1" i="1">
                                      <a:solidFill>
                                        <a:schemeClr val="bg1"/>
                                      </a:solidFill>
                                      <a:latin typeface="Cambria Math" panose="02040503050406030204" pitchFamily="18" charset="0"/>
                                    </a:rPr>
                                  </m:ctrlPr>
                                </m:dPr>
                                <m:e>
                                  <m:sSub>
                                    <m:sSubPr>
                                      <m:ctrlPr>
                                        <a:rPr lang="en-US" sz="4000" b="1" i="1">
                                          <a:solidFill>
                                            <a:schemeClr val="bg1"/>
                                          </a:solidFill>
                                          <a:latin typeface="Cambria Math" panose="02040503050406030204" pitchFamily="18" charset="0"/>
                                        </a:rPr>
                                      </m:ctrlPr>
                                    </m:sSubPr>
                                    <m:e>
                                      <m:r>
                                        <a:rPr lang="en-US" sz="4000" b="1">
                                          <a:solidFill>
                                            <a:schemeClr val="bg1"/>
                                          </a:solidFill>
                                          <a:latin typeface="Cambria Math" panose="02040503050406030204" pitchFamily="18" charset="0"/>
                                        </a:rPr>
                                        <m:t>𝐗</m:t>
                                      </m:r>
                                    </m:e>
                                    <m:sub>
                                      <m:r>
                                        <a:rPr lang="en-US" sz="4000" i="1">
                                          <a:solidFill>
                                            <a:schemeClr val="bg1"/>
                                          </a:solidFill>
                                          <a:latin typeface="Cambria Math" panose="02040503050406030204" pitchFamily="18" charset="0"/>
                                        </a:rPr>
                                        <m:t>𝑖</m:t>
                                      </m:r>
                                    </m:sub>
                                  </m:sSub>
                                  <m:r>
                                    <a:rPr lang="en-US" sz="4000" b="1" i="1">
                                      <a:solidFill>
                                        <a:schemeClr val="bg1"/>
                                      </a:solidFill>
                                      <a:latin typeface="Cambria Math" panose="02040503050406030204" pitchFamily="18" charset="0"/>
                                    </a:rPr>
                                    <m:t>,</m:t>
                                  </m:r>
                                  <m:r>
                                    <a:rPr lang="en-US" sz="4000" b="1" i="1">
                                      <a:solidFill>
                                        <a:schemeClr val="bg1"/>
                                      </a:solidFill>
                                      <a:latin typeface="Cambria Math" panose="02040503050406030204" pitchFamily="18" charset="0"/>
                                    </a:rPr>
                                    <m:t>𝜷</m:t>
                                  </m:r>
                                </m:e>
                              </m:d>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𝑌</m:t>
                                      </m:r>
                                    </m:e>
                                    <m:sub>
                                      <m:r>
                                        <a:rPr lang="en-US" sz="4000" b="0" i="1" smtClean="0">
                                          <a:solidFill>
                                            <a:schemeClr val="bg1"/>
                                          </a:solidFill>
                                          <a:latin typeface="Cambria Math" panose="02040503050406030204" pitchFamily="18" charset="0"/>
                                        </a:rPr>
                                        <m:t>𝑖</m:t>
                                      </m:r>
                                    </m:sub>
                                  </m:sSub>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𝑚</m:t>
                                      </m:r>
                                    </m:e>
                                    <m:sub>
                                      <m:r>
                                        <a:rPr lang="en-US" sz="4000" b="0" i="1" smtClean="0">
                                          <a:solidFill>
                                            <a:schemeClr val="bg1"/>
                                          </a:solidFill>
                                          <a:latin typeface="Cambria Math" panose="02040503050406030204" pitchFamily="18" charset="0"/>
                                        </a:rPr>
                                        <m:t>0</m:t>
                                      </m:r>
                                    </m:sub>
                                  </m:sSub>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r>
                                            <a:rPr lang="en-US" sz="4000" b="1" i="0" smtClean="0">
                                              <a:solidFill>
                                                <a:schemeClr val="bg1"/>
                                              </a:solidFill>
                                              <a:latin typeface="Cambria Math" panose="02040503050406030204" pitchFamily="18" charset="0"/>
                                            </a:rPr>
                                            <m:t>𝐗</m:t>
                                          </m:r>
                                        </m:e>
                                        <m:sub>
                                          <m:r>
                                            <a:rPr lang="en-US" sz="4000" b="0" i="1" smtClean="0">
                                              <a:solidFill>
                                                <a:schemeClr val="bg1"/>
                                              </a:solidFill>
                                              <a:latin typeface="Cambria Math" panose="02040503050406030204" pitchFamily="18" charset="0"/>
                                            </a:rPr>
                                            <m:t>𝑖</m:t>
                                          </m:r>
                                        </m:sub>
                                      </m:sSub>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1" i="0" smtClean="0">
                                                  <a:solidFill>
                                                    <a:schemeClr val="bg1"/>
                                                  </a:solidFill>
                                                  <a:latin typeface="Cambria Math" panose="02040503050406030204" pitchFamily="18" charset="0"/>
                                                </a:rPr>
                                                <m:t>𝛂</m:t>
                                              </m:r>
                                            </m:e>
                                          </m:acc>
                                        </m:e>
                                        <m:sub>
                                          <m:r>
                                            <a:rPr lang="en-US" sz="4000" b="0" i="1" smtClean="0">
                                              <a:solidFill>
                                                <a:schemeClr val="bg1"/>
                                              </a:solidFill>
                                              <a:latin typeface="Cambria Math" panose="02040503050406030204" pitchFamily="18" charset="0"/>
                                            </a:rPr>
                                            <m:t>0</m:t>
                                          </m:r>
                                        </m:sub>
                                      </m:sSub>
                                    </m:e>
                                  </m:d>
                                </m:e>
                              </m:d>
                            </m:e>
                          </m:nary>
                        </m:num>
                        <m:den>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(1−</m:t>
                                  </m:r>
                                  <m:r>
                                    <a:rPr lang="en-US" sz="4000" i="1">
                                      <a:solidFill>
                                        <a:schemeClr val="bg1"/>
                                      </a:solidFill>
                                      <a:latin typeface="Cambria Math" panose="02040503050406030204" pitchFamily="18" charset="0"/>
                                    </a:rPr>
                                    <m:t>𝑍</m:t>
                                  </m:r>
                                </m:e>
                                <m:sub>
                                  <m:r>
                                    <a:rPr lang="en-US" sz="4000" i="1">
                                      <a:solidFill>
                                        <a:schemeClr val="bg1"/>
                                      </a:solidFill>
                                      <a:latin typeface="Cambria Math" panose="02040503050406030204" pitchFamily="18" charset="0"/>
                                    </a:rPr>
                                    <m:t>𝑖</m:t>
                                  </m:r>
                                </m:sub>
                              </m:sSub>
                              <m:r>
                                <a:rPr lang="en-US" sz="4000" i="1">
                                  <a:solidFill>
                                    <a:schemeClr val="bg1"/>
                                  </a:solidFill>
                                  <a:latin typeface="Cambria Math" panose="02040503050406030204" pitchFamily="18" charset="0"/>
                                </a:rPr>
                                <m:t>)</m:t>
                              </m:r>
                              <m:r>
                                <a:rPr lang="en-US" sz="4000" i="1">
                                  <a:solidFill>
                                    <a:schemeClr val="bg1"/>
                                  </a:solidFill>
                                  <a:latin typeface="Cambria Math" panose="02040503050406030204" pitchFamily="18" charset="0"/>
                                </a:rPr>
                                <m:t>𝑒</m:t>
                              </m:r>
                              <m:d>
                                <m:dPr>
                                  <m:ctrlPr>
                                    <a:rPr lang="en-US" sz="4000" b="1" i="1">
                                      <a:solidFill>
                                        <a:schemeClr val="bg1"/>
                                      </a:solidFill>
                                      <a:latin typeface="Cambria Math" panose="02040503050406030204" pitchFamily="18" charset="0"/>
                                    </a:rPr>
                                  </m:ctrlPr>
                                </m:dPr>
                                <m:e>
                                  <m:sSub>
                                    <m:sSubPr>
                                      <m:ctrlPr>
                                        <a:rPr lang="en-US" sz="4000" b="1" i="1">
                                          <a:solidFill>
                                            <a:schemeClr val="bg1"/>
                                          </a:solidFill>
                                          <a:latin typeface="Cambria Math" panose="02040503050406030204" pitchFamily="18" charset="0"/>
                                        </a:rPr>
                                      </m:ctrlPr>
                                    </m:sSubPr>
                                    <m:e>
                                      <m:r>
                                        <a:rPr lang="en-US" sz="4000" b="1">
                                          <a:solidFill>
                                            <a:schemeClr val="bg1"/>
                                          </a:solidFill>
                                          <a:latin typeface="Cambria Math" panose="02040503050406030204" pitchFamily="18" charset="0"/>
                                        </a:rPr>
                                        <m:t>𝐗</m:t>
                                      </m:r>
                                    </m:e>
                                    <m:sub>
                                      <m:r>
                                        <a:rPr lang="en-US" sz="4000" i="1">
                                          <a:solidFill>
                                            <a:schemeClr val="bg1"/>
                                          </a:solidFill>
                                          <a:latin typeface="Cambria Math" panose="02040503050406030204" pitchFamily="18" charset="0"/>
                                        </a:rPr>
                                        <m:t>𝑖</m:t>
                                      </m:r>
                                    </m:sub>
                                  </m:sSub>
                                  <m:r>
                                    <a:rPr lang="en-US" sz="4000" b="1" i="1">
                                      <a:solidFill>
                                        <a:schemeClr val="bg1"/>
                                      </a:solidFill>
                                      <a:latin typeface="Cambria Math" panose="02040503050406030204" pitchFamily="18" charset="0"/>
                                    </a:rPr>
                                    <m:t>,</m:t>
                                  </m:r>
                                  <m:r>
                                    <a:rPr lang="en-US" sz="4000" b="1" i="1">
                                      <a:solidFill>
                                        <a:schemeClr val="bg1"/>
                                      </a:solidFill>
                                      <a:latin typeface="Cambria Math" panose="02040503050406030204" pitchFamily="18" charset="0"/>
                                    </a:rPr>
                                    <m:t>𝜷</m:t>
                                  </m:r>
                                </m:e>
                              </m:d>
                            </m:e>
                          </m:nary>
                        </m:den>
                      </m:f>
                    </m:oMath>
                  </m:oMathPara>
                </a14:m>
                <a:endParaRPr lang="en-US" sz="4000" dirty="0"/>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603848" cy="1413464"/>
              </a:xfrm>
              <a:prstGeom prst="rect">
                <a:avLst/>
              </a:prstGeom>
              <a:blipFill>
                <a:blip r:embed="rId4"/>
                <a:stretch>
                  <a:fillRect l="-661" t="-69643" b="-107143"/>
                </a:stretch>
              </a:blipFill>
            </p:spPr>
            <p:txBody>
              <a:bodyPr/>
              <a:lstStyle/>
              <a:p>
                <a:r>
                  <a:rPr lang="en-US">
                    <a:noFill/>
                  </a:rPr>
                  <a:t> </a:t>
                </a:r>
              </a:p>
            </p:txBody>
          </p:sp>
        </mc:Fallback>
      </mc:AlternateContent>
    </p:spTree>
    <p:extLst>
      <p:ext uri="{BB962C8B-B14F-4D97-AF65-F5344CB8AC3E}">
        <p14:creationId xmlns:p14="http://schemas.microsoft.com/office/powerpoint/2010/main" val="28998577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1284054" y="3755115"/>
                <a:ext cx="9603848" cy="14134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5"/>
                              </a:solidFill>
                              <a:latin typeface="Cambria Math" panose="02040503050406030204" pitchFamily="18" charset="0"/>
                            </a:rPr>
                          </m:ctrlPr>
                        </m:sSubPr>
                        <m:e>
                          <m:acc>
                            <m:accPr>
                              <m:chr m:val="̂"/>
                              <m:ctrlPr>
                                <a:rPr lang="en-US" sz="4000" b="0" i="1" smtClean="0">
                                  <a:solidFill>
                                    <a:schemeClr val="accent5"/>
                                  </a:solidFill>
                                  <a:latin typeface="Cambria Math" panose="02040503050406030204" pitchFamily="18" charset="0"/>
                                </a:rPr>
                              </m:ctrlPr>
                            </m:accPr>
                            <m:e>
                              <m:r>
                                <a:rPr lang="en-US" sz="4000" b="0" i="1" smtClean="0">
                                  <a:solidFill>
                                    <a:schemeClr val="accent5"/>
                                  </a:solidFill>
                                  <a:latin typeface="Cambria Math" panose="02040503050406030204" pitchFamily="18" charset="0"/>
                                </a:rPr>
                                <m:t>𝛿</m:t>
                              </m:r>
                            </m:e>
                          </m:acc>
                        </m:e>
                        <m:sub>
                          <m:r>
                            <a:rPr lang="en-US" sz="4000" b="0" i="1" smtClean="0">
                              <a:solidFill>
                                <a:schemeClr val="accent5"/>
                              </a:solidFill>
                              <a:latin typeface="Cambria Math" panose="02040503050406030204" pitchFamily="18" charset="0"/>
                            </a:rPr>
                            <m:t>3</m:t>
                          </m:r>
                        </m:sub>
                      </m:sSub>
                      <m:r>
                        <a:rPr lang="en-US" sz="4000" b="0" i="1" smtClean="0">
                          <a:solidFill>
                            <a:schemeClr val="accent5"/>
                          </a:solidFill>
                          <a:latin typeface="Cambria Math" panose="02040503050406030204" pitchFamily="18" charset="0"/>
                        </a:rPr>
                        <m:t>=</m:t>
                      </m:r>
                      <m:f>
                        <m:fPr>
                          <m:ctrlPr>
                            <a:rPr lang="en-US" sz="4000" b="0" i="1" smtClean="0">
                              <a:solidFill>
                                <a:schemeClr val="bg1"/>
                              </a:solidFill>
                              <a:latin typeface="Cambria Math" panose="02040503050406030204" pitchFamily="18" charset="0"/>
                            </a:rPr>
                          </m:ctrlPr>
                        </m:fPr>
                        <m:num>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accent1"/>
                                      </a:solidFill>
                                      <a:latin typeface="Cambria Math" panose="02040503050406030204" pitchFamily="18" charset="0"/>
                                    </a:rPr>
                                  </m:ctrlPr>
                                </m:sSubPr>
                                <m:e>
                                  <m:r>
                                    <a:rPr lang="en-US" sz="4000" b="0" i="1" smtClean="0">
                                      <a:solidFill>
                                        <a:schemeClr val="accent1"/>
                                      </a:solidFill>
                                      <a:latin typeface="Cambria Math" panose="02040503050406030204" pitchFamily="18" charset="0"/>
                                    </a:rPr>
                                    <m:t>(1−</m:t>
                                  </m:r>
                                  <m:r>
                                    <a:rPr lang="en-US" sz="4000" i="1">
                                      <a:solidFill>
                                        <a:schemeClr val="accent1"/>
                                      </a:solidFill>
                                      <a:latin typeface="Cambria Math" panose="02040503050406030204" pitchFamily="18" charset="0"/>
                                    </a:rPr>
                                    <m:t>𝑍</m:t>
                                  </m:r>
                                </m:e>
                                <m:sub>
                                  <m:r>
                                    <a:rPr lang="en-US" sz="4000" i="1">
                                      <a:solidFill>
                                        <a:schemeClr val="accent1"/>
                                      </a:solidFill>
                                      <a:latin typeface="Cambria Math" panose="02040503050406030204" pitchFamily="18" charset="0"/>
                                    </a:rPr>
                                    <m:t>𝑖</m:t>
                                  </m:r>
                                </m:sub>
                              </m:sSub>
                              <m:r>
                                <a:rPr lang="en-US" sz="4000" b="0" i="1" smtClean="0">
                                  <a:solidFill>
                                    <a:schemeClr val="accent1"/>
                                  </a:solidFill>
                                  <a:latin typeface="Cambria Math" panose="02040503050406030204" pitchFamily="18" charset="0"/>
                                </a:rPr>
                                <m:t>)</m:t>
                              </m:r>
                              <m:r>
                                <a:rPr lang="en-US" sz="4000" i="1">
                                  <a:solidFill>
                                    <a:schemeClr val="accent1"/>
                                  </a:solidFill>
                                  <a:latin typeface="Cambria Math" panose="02040503050406030204" pitchFamily="18" charset="0"/>
                                </a:rPr>
                                <m:t>𝑒</m:t>
                              </m:r>
                              <m:d>
                                <m:dPr>
                                  <m:ctrlPr>
                                    <a:rPr lang="en-US" sz="4000" b="1" i="1">
                                      <a:solidFill>
                                        <a:schemeClr val="accent1"/>
                                      </a:solidFill>
                                      <a:latin typeface="Cambria Math" panose="02040503050406030204" pitchFamily="18" charset="0"/>
                                    </a:rPr>
                                  </m:ctrlPr>
                                </m:dPr>
                                <m:e>
                                  <m:sSub>
                                    <m:sSubPr>
                                      <m:ctrlPr>
                                        <a:rPr lang="en-US" sz="4000" b="1" i="1">
                                          <a:solidFill>
                                            <a:schemeClr val="accent1"/>
                                          </a:solidFill>
                                          <a:latin typeface="Cambria Math" panose="02040503050406030204" pitchFamily="18" charset="0"/>
                                        </a:rPr>
                                      </m:ctrlPr>
                                    </m:sSubPr>
                                    <m:e>
                                      <m:r>
                                        <a:rPr lang="en-US" sz="4000" b="1">
                                          <a:solidFill>
                                            <a:schemeClr val="accent1"/>
                                          </a:solidFill>
                                          <a:latin typeface="Cambria Math" panose="02040503050406030204" pitchFamily="18" charset="0"/>
                                        </a:rPr>
                                        <m:t>𝐗</m:t>
                                      </m:r>
                                    </m:e>
                                    <m:sub>
                                      <m:r>
                                        <a:rPr lang="en-US" sz="4000" i="1">
                                          <a:solidFill>
                                            <a:schemeClr val="accent1"/>
                                          </a:solidFill>
                                          <a:latin typeface="Cambria Math" panose="02040503050406030204" pitchFamily="18" charset="0"/>
                                        </a:rPr>
                                        <m:t>𝑖</m:t>
                                      </m:r>
                                    </m:sub>
                                  </m:sSub>
                                  <m:r>
                                    <a:rPr lang="en-US" sz="4000" b="1" i="1">
                                      <a:solidFill>
                                        <a:schemeClr val="accent1"/>
                                      </a:solidFill>
                                      <a:latin typeface="Cambria Math" panose="02040503050406030204" pitchFamily="18" charset="0"/>
                                    </a:rPr>
                                    <m:t>,</m:t>
                                  </m:r>
                                  <m:r>
                                    <a:rPr lang="en-US" sz="4000" b="1" i="1">
                                      <a:solidFill>
                                        <a:schemeClr val="accent1"/>
                                      </a:solidFill>
                                      <a:latin typeface="Cambria Math" panose="02040503050406030204" pitchFamily="18" charset="0"/>
                                    </a:rPr>
                                    <m:t>𝜷</m:t>
                                  </m:r>
                                </m:e>
                              </m:d>
                              <m:d>
                                <m:dPr>
                                  <m:ctrlPr>
                                    <a:rPr lang="en-US" sz="4000" b="0" i="1" smtClean="0">
                                      <a:solidFill>
                                        <a:schemeClr val="bg1">
                                          <a:lumMod val="75000"/>
                                        </a:schemeClr>
                                      </a:solidFill>
                                      <a:latin typeface="Cambria Math" panose="02040503050406030204" pitchFamily="18" charset="0"/>
                                    </a:rPr>
                                  </m:ctrlPr>
                                </m:dPr>
                                <m:e>
                                  <m:sSub>
                                    <m:sSubPr>
                                      <m:ctrlPr>
                                        <a:rPr lang="en-US" sz="4000" b="0" i="1" smtClean="0">
                                          <a:solidFill>
                                            <a:schemeClr val="bg1">
                                              <a:lumMod val="75000"/>
                                            </a:schemeClr>
                                          </a:solidFill>
                                          <a:latin typeface="Cambria Math" panose="02040503050406030204" pitchFamily="18" charset="0"/>
                                        </a:rPr>
                                      </m:ctrlPr>
                                    </m:sSubPr>
                                    <m:e>
                                      <m:r>
                                        <a:rPr lang="en-US" sz="4000" b="0" i="1" smtClean="0">
                                          <a:solidFill>
                                            <a:schemeClr val="bg1">
                                              <a:lumMod val="75000"/>
                                            </a:schemeClr>
                                          </a:solidFill>
                                          <a:latin typeface="Cambria Math" panose="02040503050406030204" pitchFamily="18" charset="0"/>
                                        </a:rPr>
                                        <m:t>𝑌</m:t>
                                      </m:r>
                                    </m:e>
                                    <m:sub>
                                      <m:r>
                                        <a:rPr lang="en-US" sz="4000" b="0" i="1" smtClean="0">
                                          <a:solidFill>
                                            <a:schemeClr val="bg1">
                                              <a:lumMod val="75000"/>
                                            </a:schemeClr>
                                          </a:solidFill>
                                          <a:latin typeface="Cambria Math" panose="02040503050406030204" pitchFamily="18" charset="0"/>
                                        </a:rPr>
                                        <m:t>𝑖</m:t>
                                      </m:r>
                                    </m:sub>
                                  </m:sSub>
                                  <m:r>
                                    <a:rPr lang="en-US" sz="4000" b="0" i="1" smtClean="0">
                                      <a:solidFill>
                                        <a:schemeClr val="bg1">
                                          <a:lumMod val="75000"/>
                                        </a:schemeClr>
                                      </a:solidFill>
                                      <a:latin typeface="Cambria Math" panose="02040503050406030204" pitchFamily="18" charset="0"/>
                                    </a:rPr>
                                    <m:t>−</m:t>
                                  </m:r>
                                  <m:sSub>
                                    <m:sSubPr>
                                      <m:ctrlPr>
                                        <a:rPr lang="en-US" sz="4000" b="0" i="1" smtClean="0">
                                          <a:solidFill>
                                            <a:schemeClr val="bg1">
                                              <a:lumMod val="75000"/>
                                            </a:schemeClr>
                                          </a:solidFill>
                                          <a:latin typeface="Cambria Math" panose="02040503050406030204" pitchFamily="18" charset="0"/>
                                        </a:rPr>
                                      </m:ctrlPr>
                                    </m:sSubPr>
                                    <m:e>
                                      <m:r>
                                        <a:rPr lang="en-US" sz="4000" b="0" i="1" smtClean="0">
                                          <a:solidFill>
                                            <a:schemeClr val="bg1">
                                              <a:lumMod val="75000"/>
                                            </a:schemeClr>
                                          </a:solidFill>
                                          <a:latin typeface="Cambria Math" panose="02040503050406030204" pitchFamily="18" charset="0"/>
                                        </a:rPr>
                                        <m:t>𝑚</m:t>
                                      </m:r>
                                    </m:e>
                                    <m:sub>
                                      <m:r>
                                        <a:rPr lang="en-US" sz="4000" b="0" i="1" smtClean="0">
                                          <a:solidFill>
                                            <a:schemeClr val="bg1">
                                              <a:lumMod val="75000"/>
                                            </a:schemeClr>
                                          </a:solidFill>
                                          <a:latin typeface="Cambria Math" panose="02040503050406030204" pitchFamily="18" charset="0"/>
                                        </a:rPr>
                                        <m:t>0</m:t>
                                      </m:r>
                                    </m:sub>
                                  </m:sSub>
                                  <m:d>
                                    <m:dPr>
                                      <m:ctrlPr>
                                        <a:rPr lang="en-US" sz="4000" b="0" i="1" smtClean="0">
                                          <a:solidFill>
                                            <a:schemeClr val="bg1">
                                              <a:lumMod val="75000"/>
                                            </a:schemeClr>
                                          </a:solidFill>
                                          <a:latin typeface="Cambria Math" panose="02040503050406030204" pitchFamily="18" charset="0"/>
                                        </a:rPr>
                                      </m:ctrlPr>
                                    </m:dPr>
                                    <m:e>
                                      <m:sSub>
                                        <m:sSubPr>
                                          <m:ctrlPr>
                                            <a:rPr lang="en-US" sz="4000" b="0" i="1" smtClean="0">
                                              <a:solidFill>
                                                <a:schemeClr val="bg1">
                                                  <a:lumMod val="75000"/>
                                                </a:schemeClr>
                                              </a:solidFill>
                                              <a:latin typeface="Cambria Math" panose="02040503050406030204" pitchFamily="18" charset="0"/>
                                            </a:rPr>
                                          </m:ctrlPr>
                                        </m:sSubPr>
                                        <m:e>
                                          <m:r>
                                            <a:rPr lang="en-US" sz="4000" b="1" i="0" smtClean="0">
                                              <a:solidFill>
                                                <a:schemeClr val="bg1">
                                                  <a:lumMod val="75000"/>
                                                </a:schemeClr>
                                              </a:solidFill>
                                              <a:latin typeface="Cambria Math" panose="02040503050406030204" pitchFamily="18" charset="0"/>
                                            </a:rPr>
                                            <m:t>𝐗</m:t>
                                          </m:r>
                                        </m:e>
                                        <m:sub>
                                          <m:r>
                                            <a:rPr lang="en-US" sz="4000" b="0" i="1" smtClean="0">
                                              <a:solidFill>
                                                <a:schemeClr val="bg1">
                                                  <a:lumMod val="75000"/>
                                                </a:schemeClr>
                                              </a:solidFill>
                                              <a:latin typeface="Cambria Math" panose="02040503050406030204" pitchFamily="18" charset="0"/>
                                            </a:rPr>
                                            <m:t>𝑖</m:t>
                                          </m:r>
                                        </m:sub>
                                      </m:sSub>
                                      <m:r>
                                        <a:rPr lang="en-US" sz="4000" b="0" i="1" smtClean="0">
                                          <a:solidFill>
                                            <a:schemeClr val="bg1">
                                              <a:lumMod val="75000"/>
                                            </a:schemeClr>
                                          </a:solidFill>
                                          <a:latin typeface="Cambria Math" panose="02040503050406030204" pitchFamily="18" charset="0"/>
                                        </a:rPr>
                                        <m:t>,</m:t>
                                      </m:r>
                                      <m:sSub>
                                        <m:sSubPr>
                                          <m:ctrlPr>
                                            <a:rPr lang="en-US" sz="4000" b="0" i="1" smtClean="0">
                                              <a:solidFill>
                                                <a:schemeClr val="bg1">
                                                  <a:lumMod val="75000"/>
                                                </a:schemeClr>
                                              </a:solidFill>
                                              <a:latin typeface="Cambria Math" panose="02040503050406030204" pitchFamily="18" charset="0"/>
                                            </a:rPr>
                                          </m:ctrlPr>
                                        </m:sSubPr>
                                        <m:e>
                                          <m:acc>
                                            <m:accPr>
                                              <m:chr m:val="̂"/>
                                              <m:ctrlPr>
                                                <a:rPr lang="en-US" sz="4000" b="1" i="1" smtClean="0">
                                                  <a:solidFill>
                                                    <a:schemeClr val="bg1">
                                                      <a:lumMod val="75000"/>
                                                    </a:schemeClr>
                                                  </a:solidFill>
                                                  <a:latin typeface="Cambria Math" panose="02040503050406030204" pitchFamily="18" charset="0"/>
                                                </a:rPr>
                                              </m:ctrlPr>
                                            </m:accPr>
                                            <m:e>
                                              <m:r>
                                                <a:rPr lang="en-US" sz="4000" b="1" i="0" smtClean="0">
                                                  <a:solidFill>
                                                    <a:schemeClr val="bg1">
                                                      <a:lumMod val="75000"/>
                                                    </a:schemeClr>
                                                  </a:solidFill>
                                                  <a:latin typeface="Cambria Math" panose="02040503050406030204" pitchFamily="18" charset="0"/>
                                                </a:rPr>
                                                <m:t>𝛂</m:t>
                                              </m:r>
                                            </m:e>
                                          </m:acc>
                                        </m:e>
                                        <m:sub>
                                          <m:r>
                                            <a:rPr lang="en-US" sz="4000" b="0" i="1" smtClean="0">
                                              <a:solidFill>
                                                <a:schemeClr val="bg1">
                                                  <a:lumMod val="75000"/>
                                                </a:schemeClr>
                                              </a:solidFill>
                                              <a:latin typeface="Cambria Math" panose="02040503050406030204" pitchFamily="18" charset="0"/>
                                            </a:rPr>
                                            <m:t>0</m:t>
                                          </m:r>
                                        </m:sub>
                                      </m:sSub>
                                    </m:e>
                                  </m:d>
                                </m:e>
                              </m:d>
                            </m:e>
                          </m:nary>
                        </m:num>
                        <m:den>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accent1"/>
                                      </a:solidFill>
                                      <a:latin typeface="Cambria Math" panose="02040503050406030204" pitchFamily="18" charset="0"/>
                                    </a:rPr>
                                  </m:ctrlPr>
                                </m:sSubPr>
                                <m:e>
                                  <m:r>
                                    <a:rPr lang="en-US" sz="4000" i="1">
                                      <a:solidFill>
                                        <a:schemeClr val="accent1"/>
                                      </a:solidFill>
                                      <a:latin typeface="Cambria Math" panose="02040503050406030204" pitchFamily="18" charset="0"/>
                                    </a:rPr>
                                    <m:t>(1−</m:t>
                                  </m:r>
                                  <m:r>
                                    <a:rPr lang="en-US" sz="4000" i="1">
                                      <a:solidFill>
                                        <a:schemeClr val="accent1"/>
                                      </a:solidFill>
                                      <a:latin typeface="Cambria Math" panose="02040503050406030204" pitchFamily="18" charset="0"/>
                                    </a:rPr>
                                    <m:t>𝑍</m:t>
                                  </m:r>
                                </m:e>
                                <m:sub>
                                  <m:r>
                                    <a:rPr lang="en-US" sz="4000" i="1">
                                      <a:solidFill>
                                        <a:schemeClr val="accent1"/>
                                      </a:solidFill>
                                      <a:latin typeface="Cambria Math" panose="02040503050406030204" pitchFamily="18" charset="0"/>
                                    </a:rPr>
                                    <m:t>𝑖</m:t>
                                  </m:r>
                                </m:sub>
                              </m:sSub>
                              <m:r>
                                <a:rPr lang="en-US" sz="4000" i="1">
                                  <a:solidFill>
                                    <a:schemeClr val="accent1"/>
                                  </a:solidFill>
                                  <a:latin typeface="Cambria Math" panose="02040503050406030204" pitchFamily="18" charset="0"/>
                                </a:rPr>
                                <m:t>)</m:t>
                              </m:r>
                              <m:r>
                                <a:rPr lang="en-US" sz="4000" i="1">
                                  <a:solidFill>
                                    <a:schemeClr val="accent1"/>
                                  </a:solidFill>
                                  <a:latin typeface="Cambria Math" panose="02040503050406030204" pitchFamily="18" charset="0"/>
                                </a:rPr>
                                <m:t>𝑒</m:t>
                              </m:r>
                              <m:d>
                                <m:dPr>
                                  <m:ctrlPr>
                                    <a:rPr lang="en-US" sz="4000" b="1" i="1">
                                      <a:solidFill>
                                        <a:schemeClr val="accent1"/>
                                      </a:solidFill>
                                      <a:latin typeface="Cambria Math" panose="02040503050406030204" pitchFamily="18" charset="0"/>
                                    </a:rPr>
                                  </m:ctrlPr>
                                </m:dPr>
                                <m:e>
                                  <m:sSub>
                                    <m:sSubPr>
                                      <m:ctrlPr>
                                        <a:rPr lang="en-US" sz="4000" b="1" i="1">
                                          <a:solidFill>
                                            <a:schemeClr val="accent1"/>
                                          </a:solidFill>
                                          <a:latin typeface="Cambria Math" panose="02040503050406030204" pitchFamily="18" charset="0"/>
                                        </a:rPr>
                                      </m:ctrlPr>
                                    </m:sSubPr>
                                    <m:e>
                                      <m:r>
                                        <a:rPr lang="en-US" sz="4000" b="1">
                                          <a:solidFill>
                                            <a:schemeClr val="accent1"/>
                                          </a:solidFill>
                                          <a:latin typeface="Cambria Math" panose="02040503050406030204" pitchFamily="18" charset="0"/>
                                        </a:rPr>
                                        <m:t>𝐗</m:t>
                                      </m:r>
                                    </m:e>
                                    <m:sub>
                                      <m:r>
                                        <a:rPr lang="en-US" sz="4000" i="1">
                                          <a:solidFill>
                                            <a:schemeClr val="accent1"/>
                                          </a:solidFill>
                                          <a:latin typeface="Cambria Math" panose="02040503050406030204" pitchFamily="18" charset="0"/>
                                        </a:rPr>
                                        <m:t>𝑖</m:t>
                                      </m:r>
                                    </m:sub>
                                  </m:sSub>
                                  <m:r>
                                    <a:rPr lang="en-US" sz="4000" b="1" i="1">
                                      <a:solidFill>
                                        <a:schemeClr val="accent1"/>
                                      </a:solidFill>
                                      <a:latin typeface="Cambria Math" panose="02040503050406030204" pitchFamily="18" charset="0"/>
                                    </a:rPr>
                                    <m:t>,</m:t>
                                  </m:r>
                                  <m:r>
                                    <a:rPr lang="en-US" sz="4000" b="1" i="1">
                                      <a:solidFill>
                                        <a:schemeClr val="accent1"/>
                                      </a:solidFill>
                                      <a:latin typeface="Cambria Math" panose="02040503050406030204" pitchFamily="18" charset="0"/>
                                    </a:rPr>
                                    <m:t>𝜷</m:t>
                                  </m:r>
                                </m:e>
                              </m:d>
                            </m:e>
                          </m:nary>
                        </m:den>
                      </m:f>
                    </m:oMath>
                  </m:oMathPara>
                </a14:m>
                <a:endParaRPr lang="en-US" sz="4000" dirty="0"/>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603848" cy="1413464"/>
              </a:xfrm>
              <a:prstGeom prst="rect">
                <a:avLst/>
              </a:prstGeom>
              <a:blipFill>
                <a:blip r:embed="rId4"/>
                <a:stretch>
                  <a:fillRect l="-661" t="-69643" b="-107143"/>
                </a:stretch>
              </a:blipFill>
            </p:spPr>
            <p:txBody>
              <a:bodyPr/>
              <a:lstStyle/>
              <a:p>
                <a:r>
                  <a:rPr lang="en-US">
                    <a:noFill/>
                  </a:rPr>
                  <a:t> </a:t>
                </a:r>
              </a:p>
            </p:txBody>
          </p:sp>
        </mc:Fallback>
      </mc:AlternateContent>
    </p:spTree>
    <p:extLst>
      <p:ext uri="{BB962C8B-B14F-4D97-AF65-F5344CB8AC3E}">
        <p14:creationId xmlns:p14="http://schemas.microsoft.com/office/powerpoint/2010/main" val="2066427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Estimate treatment effect</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838200" y="2697945"/>
                <a:ext cx="9732087" cy="22281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𝑌</m:t>
                                  </m:r>
                                </m:e>
                                <m:sub>
                                  <m:r>
                                    <a:rPr lang="en-US" sz="6600" b="0" i="1" smtClean="0">
                                      <a:solidFill>
                                        <a:schemeClr val="bg1"/>
                                      </a:solidFill>
                                      <a:latin typeface="Cambria Math" panose="02040503050406030204" pitchFamily="18" charset="0"/>
                                    </a:rPr>
                                    <m:t>𝑖</m:t>
                                  </m:r>
                                </m:sub>
                              </m:sSub>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nary>
                        </m:num>
                        <m:den>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nary>
                        </m:den>
                      </m:f>
                      <m:r>
                        <a:rPr lang="en-US" sz="6600" b="0" i="1" smtClean="0">
                          <a:solidFill>
                            <a:schemeClr val="bg1"/>
                          </a:solidFill>
                          <a:latin typeface="Cambria Math" panose="02040503050406030204" pitchFamily="18" charset="0"/>
                        </a:rPr>
                        <m:t>−</m:t>
                      </m:r>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𝑌</m:t>
                                  </m:r>
                                </m:e>
                                <m:sub>
                                  <m:r>
                                    <a:rPr lang="en-US" sz="6600" b="0" i="1" smtClean="0">
                                      <a:solidFill>
                                        <a:schemeClr val="bg1"/>
                                      </a:solidFill>
                                      <a:latin typeface="Cambria Math" panose="02040503050406030204" pitchFamily="18" charset="0"/>
                                    </a:rPr>
                                    <m:t>𝑖</m:t>
                                  </m:r>
                                </m:sub>
                              </m:sSub>
                              <m:d>
                                <m:dPr>
                                  <m:ctrlPr>
                                    <a:rPr lang="en-US" sz="6600" b="0" i="1" smtClean="0">
                                      <a:solidFill>
                                        <a:schemeClr val="bg1"/>
                                      </a:solidFill>
                                      <a:latin typeface="Cambria Math" panose="02040503050406030204" pitchFamily="18" charset="0"/>
                                    </a:rPr>
                                  </m:ctrlPr>
                                </m:dPr>
                                <m:e>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d>
                            </m:e>
                          </m:nary>
                        </m:num>
                        <m:den>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r>
                                <a:rPr lang="en-US" sz="6600" i="1">
                                  <a:solidFill>
                                    <a:schemeClr val="bg1"/>
                                  </a:solidFill>
                                  <a:latin typeface="Cambria Math" panose="02040503050406030204" pitchFamily="18" charset="0"/>
                                </a:rPr>
                                <m:t>(1−</m:t>
                              </m:r>
                              <m:sSub>
                                <m:sSubPr>
                                  <m:ctrlPr>
                                    <a:rPr lang="en-US" sz="6600" i="1">
                                      <a:solidFill>
                                        <a:schemeClr val="bg1"/>
                                      </a:solidFill>
                                      <a:latin typeface="Cambria Math" panose="02040503050406030204" pitchFamily="18" charset="0"/>
                                    </a:rPr>
                                  </m:ctrlPr>
                                </m:sSubPr>
                                <m:e>
                                  <m:r>
                                    <a:rPr lang="en-US" sz="6600" i="1">
                                      <a:solidFill>
                                        <a:schemeClr val="bg1"/>
                                      </a:solidFill>
                                      <a:latin typeface="Cambria Math" panose="02040503050406030204" pitchFamily="18" charset="0"/>
                                    </a:rPr>
                                    <m:t>𝑍</m:t>
                                  </m:r>
                                </m:e>
                                <m:sub>
                                  <m:r>
                                    <a:rPr lang="en-US" sz="6600" i="1">
                                      <a:solidFill>
                                        <a:schemeClr val="bg1"/>
                                      </a:solidFill>
                                      <a:latin typeface="Cambria Math" panose="02040503050406030204" pitchFamily="18" charset="0"/>
                                    </a:rPr>
                                    <m:t>𝑖</m:t>
                                  </m:r>
                                </m:sub>
                              </m:sSub>
                              <m:r>
                                <a:rPr lang="en-US" sz="6600" i="1">
                                  <a:solidFill>
                                    <a:schemeClr val="bg1"/>
                                  </a:solidFill>
                                  <a:latin typeface="Cambria Math" panose="02040503050406030204" pitchFamily="18" charset="0"/>
                                </a:rPr>
                                <m:t>)</m:t>
                              </m:r>
                            </m:e>
                          </m:nary>
                        </m:den>
                      </m:f>
                    </m:oMath>
                  </m:oMathPara>
                </a14:m>
                <a:endParaRPr lang="en-US" sz="66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838200" y="2697945"/>
                <a:ext cx="9732087" cy="2228174"/>
              </a:xfrm>
              <a:prstGeom prst="rect">
                <a:avLst/>
              </a:prstGeom>
              <a:blipFill>
                <a:blip r:embed="rId3"/>
                <a:stretch>
                  <a:fillRect l="-14081" t="-77401" b="-112994"/>
                </a:stretch>
              </a:blipFill>
            </p:spPr>
            <p:txBody>
              <a:bodyPr/>
              <a:lstStyle/>
              <a:p>
                <a:r>
                  <a:rPr lang="en-US">
                    <a:noFill/>
                  </a:rPr>
                  <a:t> </a:t>
                </a:r>
              </a:p>
            </p:txBody>
          </p:sp>
        </mc:Fallback>
      </mc:AlternateContent>
    </p:spTree>
    <p:extLst>
      <p:ext uri="{BB962C8B-B14F-4D97-AF65-F5344CB8AC3E}">
        <p14:creationId xmlns:p14="http://schemas.microsoft.com/office/powerpoint/2010/main" val="20743711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1284054" y="3755115"/>
                <a:ext cx="9603848" cy="14134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5"/>
                              </a:solidFill>
                              <a:latin typeface="Cambria Math" panose="02040503050406030204" pitchFamily="18" charset="0"/>
                            </a:rPr>
                          </m:ctrlPr>
                        </m:sSubPr>
                        <m:e>
                          <m:acc>
                            <m:accPr>
                              <m:chr m:val="̂"/>
                              <m:ctrlPr>
                                <a:rPr lang="en-US" sz="4000" b="0" i="1" smtClean="0">
                                  <a:solidFill>
                                    <a:schemeClr val="accent5"/>
                                  </a:solidFill>
                                  <a:latin typeface="Cambria Math" panose="02040503050406030204" pitchFamily="18" charset="0"/>
                                </a:rPr>
                              </m:ctrlPr>
                            </m:accPr>
                            <m:e>
                              <m:r>
                                <a:rPr lang="en-US" sz="4000" b="0" i="1" smtClean="0">
                                  <a:solidFill>
                                    <a:schemeClr val="accent5"/>
                                  </a:solidFill>
                                  <a:latin typeface="Cambria Math" panose="02040503050406030204" pitchFamily="18" charset="0"/>
                                </a:rPr>
                                <m:t>𝛿</m:t>
                              </m:r>
                            </m:e>
                          </m:acc>
                        </m:e>
                        <m:sub>
                          <m:r>
                            <a:rPr lang="en-US" sz="4000" b="0" i="1" smtClean="0">
                              <a:solidFill>
                                <a:schemeClr val="accent5"/>
                              </a:solidFill>
                              <a:latin typeface="Cambria Math" panose="02040503050406030204" pitchFamily="18" charset="0"/>
                            </a:rPr>
                            <m:t>3</m:t>
                          </m:r>
                        </m:sub>
                      </m:sSub>
                      <m:r>
                        <a:rPr lang="en-US" sz="4000" b="0" i="1" smtClean="0">
                          <a:solidFill>
                            <a:schemeClr val="accent5"/>
                          </a:solidFill>
                          <a:latin typeface="Cambria Math" panose="02040503050406030204" pitchFamily="18" charset="0"/>
                        </a:rPr>
                        <m:t>=</m:t>
                      </m:r>
                      <m:f>
                        <m:fPr>
                          <m:ctrlPr>
                            <a:rPr lang="en-US" sz="4000" b="0" i="1" smtClean="0">
                              <a:solidFill>
                                <a:schemeClr val="bg1"/>
                              </a:solidFill>
                              <a:latin typeface="Cambria Math" panose="02040503050406030204" pitchFamily="18" charset="0"/>
                            </a:rPr>
                          </m:ctrlPr>
                        </m:fPr>
                        <m:num>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bg1">
                                          <a:lumMod val="75000"/>
                                        </a:schemeClr>
                                      </a:solidFill>
                                      <a:latin typeface="Cambria Math" panose="02040503050406030204" pitchFamily="18" charset="0"/>
                                    </a:rPr>
                                  </m:ctrlPr>
                                </m:sSubPr>
                                <m:e>
                                  <m:r>
                                    <a:rPr lang="en-US" sz="4000" b="0" i="1" smtClean="0">
                                      <a:solidFill>
                                        <a:schemeClr val="bg1">
                                          <a:lumMod val="75000"/>
                                        </a:schemeClr>
                                      </a:solidFill>
                                      <a:latin typeface="Cambria Math" panose="02040503050406030204" pitchFamily="18" charset="0"/>
                                    </a:rPr>
                                    <m:t>(1−</m:t>
                                  </m:r>
                                  <m:r>
                                    <a:rPr lang="en-US" sz="4000" i="1">
                                      <a:solidFill>
                                        <a:schemeClr val="bg1">
                                          <a:lumMod val="75000"/>
                                        </a:schemeClr>
                                      </a:solidFill>
                                      <a:latin typeface="Cambria Math" panose="02040503050406030204" pitchFamily="18" charset="0"/>
                                    </a:rPr>
                                    <m:t>𝑍</m:t>
                                  </m:r>
                                </m:e>
                                <m:sub>
                                  <m:r>
                                    <a:rPr lang="en-US" sz="4000" i="1">
                                      <a:solidFill>
                                        <a:schemeClr val="bg1">
                                          <a:lumMod val="75000"/>
                                        </a:schemeClr>
                                      </a:solidFill>
                                      <a:latin typeface="Cambria Math" panose="02040503050406030204" pitchFamily="18" charset="0"/>
                                    </a:rPr>
                                    <m:t>𝑖</m:t>
                                  </m:r>
                                </m:sub>
                              </m:sSub>
                              <m:r>
                                <a:rPr lang="en-US" sz="4000" b="0" i="1" smtClean="0">
                                  <a:solidFill>
                                    <a:schemeClr val="bg1">
                                      <a:lumMod val="75000"/>
                                    </a:schemeClr>
                                  </a:solidFill>
                                  <a:latin typeface="Cambria Math" panose="02040503050406030204" pitchFamily="18" charset="0"/>
                                </a:rPr>
                                <m:t>)</m:t>
                              </m:r>
                              <m:r>
                                <a:rPr lang="en-US" sz="4000" i="1">
                                  <a:solidFill>
                                    <a:schemeClr val="bg1">
                                      <a:lumMod val="75000"/>
                                    </a:schemeClr>
                                  </a:solidFill>
                                  <a:latin typeface="Cambria Math" panose="02040503050406030204" pitchFamily="18" charset="0"/>
                                </a:rPr>
                                <m:t>𝑒</m:t>
                              </m:r>
                              <m:d>
                                <m:dPr>
                                  <m:ctrlPr>
                                    <a:rPr lang="en-US" sz="4000" b="1" i="1" smtClean="0">
                                      <a:solidFill>
                                        <a:schemeClr val="bg1">
                                          <a:lumMod val="75000"/>
                                        </a:schemeClr>
                                      </a:solidFill>
                                      <a:latin typeface="Cambria Math" panose="02040503050406030204" pitchFamily="18" charset="0"/>
                                    </a:rPr>
                                  </m:ctrlPr>
                                </m:dPr>
                                <m:e>
                                  <m:sSub>
                                    <m:sSubPr>
                                      <m:ctrlPr>
                                        <a:rPr lang="en-US" sz="4000" b="1" i="1">
                                          <a:solidFill>
                                            <a:schemeClr val="bg1">
                                              <a:lumMod val="75000"/>
                                            </a:schemeClr>
                                          </a:solidFill>
                                          <a:latin typeface="Cambria Math" panose="02040503050406030204" pitchFamily="18" charset="0"/>
                                        </a:rPr>
                                      </m:ctrlPr>
                                    </m:sSubPr>
                                    <m:e>
                                      <m:r>
                                        <a:rPr lang="en-US" sz="4000" b="1">
                                          <a:solidFill>
                                            <a:schemeClr val="bg1">
                                              <a:lumMod val="75000"/>
                                            </a:schemeClr>
                                          </a:solidFill>
                                          <a:latin typeface="Cambria Math" panose="02040503050406030204" pitchFamily="18" charset="0"/>
                                        </a:rPr>
                                        <m:t>𝐗</m:t>
                                      </m:r>
                                    </m:e>
                                    <m:sub>
                                      <m:r>
                                        <a:rPr lang="en-US" sz="4000" i="1">
                                          <a:solidFill>
                                            <a:schemeClr val="bg1">
                                              <a:lumMod val="75000"/>
                                            </a:schemeClr>
                                          </a:solidFill>
                                          <a:latin typeface="Cambria Math" panose="02040503050406030204" pitchFamily="18" charset="0"/>
                                        </a:rPr>
                                        <m:t>𝑖</m:t>
                                      </m:r>
                                    </m:sub>
                                  </m:sSub>
                                  <m:r>
                                    <a:rPr lang="en-US" sz="4000" b="1" i="1">
                                      <a:solidFill>
                                        <a:schemeClr val="bg1">
                                          <a:lumMod val="75000"/>
                                        </a:schemeClr>
                                      </a:solidFill>
                                      <a:latin typeface="Cambria Math" panose="02040503050406030204" pitchFamily="18" charset="0"/>
                                    </a:rPr>
                                    <m:t>,</m:t>
                                  </m:r>
                                  <m:r>
                                    <a:rPr lang="en-US" sz="4000" b="1" i="1">
                                      <a:solidFill>
                                        <a:schemeClr val="bg1">
                                          <a:lumMod val="75000"/>
                                        </a:schemeClr>
                                      </a:solidFill>
                                      <a:latin typeface="Cambria Math" panose="02040503050406030204" pitchFamily="18" charset="0"/>
                                    </a:rPr>
                                    <m:t>𝜷</m:t>
                                  </m:r>
                                </m:e>
                              </m:d>
                              <m:d>
                                <m:dPr>
                                  <m:ctrlPr>
                                    <a:rPr lang="en-US" sz="4000" b="0" i="1" smtClean="0">
                                      <a:solidFill>
                                        <a:schemeClr val="accent1"/>
                                      </a:solidFill>
                                      <a:latin typeface="Cambria Math" panose="02040503050406030204" pitchFamily="18" charset="0"/>
                                    </a:rPr>
                                  </m:ctrlPr>
                                </m:dPr>
                                <m:e>
                                  <m:sSub>
                                    <m:sSubPr>
                                      <m:ctrlPr>
                                        <a:rPr lang="en-US" sz="4000" b="0" i="1" smtClean="0">
                                          <a:solidFill>
                                            <a:schemeClr val="accent1"/>
                                          </a:solidFill>
                                          <a:latin typeface="Cambria Math" panose="02040503050406030204" pitchFamily="18" charset="0"/>
                                        </a:rPr>
                                      </m:ctrlPr>
                                    </m:sSubPr>
                                    <m:e>
                                      <m:r>
                                        <a:rPr lang="en-US" sz="4000" b="0" i="1" smtClean="0">
                                          <a:solidFill>
                                            <a:schemeClr val="accent1"/>
                                          </a:solidFill>
                                          <a:latin typeface="Cambria Math" panose="02040503050406030204" pitchFamily="18" charset="0"/>
                                        </a:rPr>
                                        <m:t>𝑌</m:t>
                                      </m:r>
                                    </m:e>
                                    <m:sub>
                                      <m:r>
                                        <a:rPr lang="en-US" sz="4000" b="0" i="1" smtClean="0">
                                          <a:solidFill>
                                            <a:schemeClr val="accent1"/>
                                          </a:solidFill>
                                          <a:latin typeface="Cambria Math" panose="02040503050406030204" pitchFamily="18" charset="0"/>
                                        </a:rPr>
                                        <m:t>𝑖</m:t>
                                      </m:r>
                                    </m:sub>
                                  </m:sSub>
                                  <m:r>
                                    <a:rPr lang="en-US" sz="4000" b="0" i="1" smtClean="0">
                                      <a:solidFill>
                                        <a:schemeClr val="accent1"/>
                                      </a:solidFill>
                                      <a:latin typeface="Cambria Math" panose="02040503050406030204" pitchFamily="18" charset="0"/>
                                    </a:rPr>
                                    <m:t>−</m:t>
                                  </m:r>
                                  <m:sSub>
                                    <m:sSubPr>
                                      <m:ctrlPr>
                                        <a:rPr lang="en-US" sz="4000" b="0" i="1" smtClean="0">
                                          <a:solidFill>
                                            <a:schemeClr val="accent1"/>
                                          </a:solidFill>
                                          <a:latin typeface="Cambria Math" panose="02040503050406030204" pitchFamily="18" charset="0"/>
                                        </a:rPr>
                                      </m:ctrlPr>
                                    </m:sSubPr>
                                    <m:e>
                                      <m:r>
                                        <a:rPr lang="en-US" sz="4000" b="0" i="1" smtClean="0">
                                          <a:solidFill>
                                            <a:schemeClr val="accent1"/>
                                          </a:solidFill>
                                          <a:latin typeface="Cambria Math" panose="02040503050406030204" pitchFamily="18" charset="0"/>
                                        </a:rPr>
                                        <m:t>𝑚</m:t>
                                      </m:r>
                                    </m:e>
                                    <m:sub>
                                      <m:r>
                                        <a:rPr lang="en-US" sz="4000" b="0" i="1" smtClean="0">
                                          <a:solidFill>
                                            <a:schemeClr val="accent1"/>
                                          </a:solidFill>
                                          <a:latin typeface="Cambria Math" panose="02040503050406030204" pitchFamily="18" charset="0"/>
                                        </a:rPr>
                                        <m:t>0</m:t>
                                      </m:r>
                                    </m:sub>
                                  </m:sSub>
                                  <m:d>
                                    <m:dPr>
                                      <m:ctrlPr>
                                        <a:rPr lang="en-US" sz="4000" b="0" i="1" smtClean="0">
                                          <a:solidFill>
                                            <a:schemeClr val="accent1"/>
                                          </a:solidFill>
                                          <a:latin typeface="Cambria Math" panose="02040503050406030204" pitchFamily="18" charset="0"/>
                                        </a:rPr>
                                      </m:ctrlPr>
                                    </m:dPr>
                                    <m:e>
                                      <m:sSub>
                                        <m:sSubPr>
                                          <m:ctrlPr>
                                            <a:rPr lang="en-US" sz="4000" b="0" i="1" smtClean="0">
                                              <a:solidFill>
                                                <a:schemeClr val="accent1"/>
                                              </a:solidFill>
                                              <a:latin typeface="Cambria Math" panose="02040503050406030204" pitchFamily="18" charset="0"/>
                                            </a:rPr>
                                          </m:ctrlPr>
                                        </m:sSubPr>
                                        <m:e>
                                          <m:r>
                                            <a:rPr lang="en-US" sz="4000" b="1" i="0" smtClean="0">
                                              <a:solidFill>
                                                <a:schemeClr val="accent1"/>
                                              </a:solidFill>
                                              <a:latin typeface="Cambria Math" panose="02040503050406030204" pitchFamily="18" charset="0"/>
                                            </a:rPr>
                                            <m:t>𝐗</m:t>
                                          </m:r>
                                        </m:e>
                                        <m:sub>
                                          <m:r>
                                            <a:rPr lang="en-US" sz="4000" b="0" i="1" smtClean="0">
                                              <a:solidFill>
                                                <a:schemeClr val="accent1"/>
                                              </a:solidFill>
                                              <a:latin typeface="Cambria Math" panose="02040503050406030204" pitchFamily="18" charset="0"/>
                                            </a:rPr>
                                            <m:t>𝑖</m:t>
                                          </m:r>
                                        </m:sub>
                                      </m:sSub>
                                      <m:r>
                                        <a:rPr lang="en-US" sz="4000" b="0" i="1" smtClean="0">
                                          <a:solidFill>
                                            <a:schemeClr val="accent1"/>
                                          </a:solidFill>
                                          <a:latin typeface="Cambria Math" panose="02040503050406030204" pitchFamily="18" charset="0"/>
                                        </a:rPr>
                                        <m:t>,</m:t>
                                      </m:r>
                                      <m:sSub>
                                        <m:sSubPr>
                                          <m:ctrlPr>
                                            <a:rPr lang="en-US" sz="4000" b="0" i="1" smtClean="0">
                                              <a:solidFill>
                                                <a:schemeClr val="accent1"/>
                                              </a:solidFill>
                                              <a:latin typeface="Cambria Math" panose="02040503050406030204" pitchFamily="18" charset="0"/>
                                            </a:rPr>
                                          </m:ctrlPr>
                                        </m:sSubPr>
                                        <m:e>
                                          <m:acc>
                                            <m:accPr>
                                              <m:chr m:val="̂"/>
                                              <m:ctrlPr>
                                                <a:rPr lang="en-US" sz="4000" b="1" i="1" smtClean="0">
                                                  <a:solidFill>
                                                    <a:schemeClr val="accent1"/>
                                                  </a:solidFill>
                                                  <a:latin typeface="Cambria Math" panose="02040503050406030204" pitchFamily="18" charset="0"/>
                                                </a:rPr>
                                              </m:ctrlPr>
                                            </m:accPr>
                                            <m:e>
                                              <m:r>
                                                <a:rPr lang="en-US" sz="4000" b="1" i="0" smtClean="0">
                                                  <a:solidFill>
                                                    <a:schemeClr val="accent1"/>
                                                  </a:solidFill>
                                                  <a:latin typeface="Cambria Math" panose="02040503050406030204" pitchFamily="18" charset="0"/>
                                                </a:rPr>
                                                <m:t>𝛂</m:t>
                                              </m:r>
                                            </m:e>
                                          </m:acc>
                                        </m:e>
                                        <m:sub>
                                          <m:r>
                                            <a:rPr lang="en-US" sz="4000" b="0" i="1" smtClean="0">
                                              <a:solidFill>
                                                <a:schemeClr val="accent1"/>
                                              </a:solidFill>
                                              <a:latin typeface="Cambria Math" panose="02040503050406030204" pitchFamily="18" charset="0"/>
                                            </a:rPr>
                                            <m:t>0</m:t>
                                          </m:r>
                                        </m:sub>
                                      </m:sSub>
                                    </m:e>
                                  </m:d>
                                </m:e>
                              </m:d>
                            </m:e>
                          </m:nary>
                        </m:num>
                        <m:den>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bg1">
                                          <a:lumMod val="75000"/>
                                        </a:schemeClr>
                                      </a:solidFill>
                                      <a:latin typeface="Cambria Math" panose="02040503050406030204" pitchFamily="18" charset="0"/>
                                    </a:rPr>
                                  </m:ctrlPr>
                                </m:sSubPr>
                                <m:e>
                                  <m:r>
                                    <a:rPr lang="en-US" sz="4000" i="1">
                                      <a:solidFill>
                                        <a:schemeClr val="bg1">
                                          <a:lumMod val="75000"/>
                                        </a:schemeClr>
                                      </a:solidFill>
                                      <a:latin typeface="Cambria Math" panose="02040503050406030204" pitchFamily="18" charset="0"/>
                                    </a:rPr>
                                    <m:t>(1−</m:t>
                                  </m:r>
                                  <m:r>
                                    <a:rPr lang="en-US" sz="4000" i="1">
                                      <a:solidFill>
                                        <a:schemeClr val="bg1">
                                          <a:lumMod val="75000"/>
                                        </a:schemeClr>
                                      </a:solidFill>
                                      <a:latin typeface="Cambria Math" panose="02040503050406030204" pitchFamily="18" charset="0"/>
                                    </a:rPr>
                                    <m:t>𝑍</m:t>
                                  </m:r>
                                </m:e>
                                <m:sub>
                                  <m:r>
                                    <a:rPr lang="en-US" sz="4000" i="1">
                                      <a:solidFill>
                                        <a:schemeClr val="bg1">
                                          <a:lumMod val="75000"/>
                                        </a:schemeClr>
                                      </a:solidFill>
                                      <a:latin typeface="Cambria Math" panose="02040503050406030204" pitchFamily="18" charset="0"/>
                                    </a:rPr>
                                    <m:t>𝑖</m:t>
                                  </m:r>
                                </m:sub>
                              </m:sSub>
                              <m:r>
                                <a:rPr lang="en-US" sz="4000" i="1">
                                  <a:solidFill>
                                    <a:schemeClr val="bg1">
                                      <a:lumMod val="75000"/>
                                    </a:schemeClr>
                                  </a:solidFill>
                                  <a:latin typeface="Cambria Math" panose="02040503050406030204" pitchFamily="18" charset="0"/>
                                </a:rPr>
                                <m:t>)</m:t>
                              </m:r>
                              <m:r>
                                <a:rPr lang="en-US" sz="4000" i="1">
                                  <a:solidFill>
                                    <a:schemeClr val="bg1">
                                      <a:lumMod val="75000"/>
                                    </a:schemeClr>
                                  </a:solidFill>
                                  <a:latin typeface="Cambria Math" panose="02040503050406030204" pitchFamily="18" charset="0"/>
                                </a:rPr>
                                <m:t>𝑒</m:t>
                              </m:r>
                              <m:d>
                                <m:dPr>
                                  <m:ctrlPr>
                                    <a:rPr lang="en-US" sz="4000" b="1" i="1" smtClean="0">
                                      <a:solidFill>
                                        <a:schemeClr val="bg1">
                                          <a:lumMod val="75000"/>
                                        </a:schemeClr>
                                      </a:solidFill>
                                      <a:latin typeface="Cambria Math" panose="02040503050406030204" pitchFamily="18" charset="0"/>
                                    </a:rPr>
                                  </m:ctrlPr>
                                </m:dPr>
                                <m:e>
                                  <m:sSub>
                                    <m:sSubPr>
                                      <m:ctrlPr>
                                        <a:rPr lang="en-US" sz="4000" b="1" i="1">
                                          <a:solidFill>
                                            <a:schemeClr val="bg1">
                                              <a:lumMod val="75000"/>
                                            </a:schemeClr>
                                          </a:solidFill>
                                          <a:latin typeface="Cambria Math" panose="02040503050406030204" pitchFamily="18" charset="0"/>
                                        </a:rPr>
                                      </m:ctrlPr>
                                    </m:sSubPr>
                                    <m:e>
                                      <m:r>
                                        <a:rPr lang="en-US" sz="4000" b="1">
                                          <a:solidFill>
                                            <a:schemeClr val="bg1">
                                              <a:lumMod val="75000"/>
                                            </a:schemeClr>
                                          </a:solidFill>
                                          <a:latin typeface="Cambria Math" panose="02040503050406030204" pitchFamily="18" charset="0"/>
                                        </a:rPr>
                                        <m:t>𝐗</m:t>
                                      </m:r>
                                    </m:e>
                                    <m:sub>
                                      <m:r>
                                        <a:rPr lang="en-US" sz="4000" i="1">
                                          <a:solidFill>
                                            <a:schemeClr val="bg1">
                                              <a:lumMod val="75000"/>
                                            </a:schemeClr>
                                          </a:solidFill>
                                          <a:latin typeface="Cambria Math" panose="02040503050406030204" pitchFamily="18" charset="0"/>
                                        </a:rPr>
                                        <m:t>𝑖</m:t>
                                      </m:r>
                                    </m:sub>
                                  </m:sSub>
                                  <m:r>
                                    <a:rPr lang="en-US" sz="4000" b="1" i="1">
                                      <a:solidFill>
                                        <a:schemeClr val="bg1">
                                          <a:lumMod val="75000"/>
                                        </a:schemeClr>
                                      </a:solidFill>
                                      <a:latin typeface="Cambria Math" panose="02040503050406030204" pitchFamily="18" charset="0"/>
                                    </a:rPr>
                                    <m:t>,</m:t>
                                  </m:r>
                                  <m:r>
                                    <a:rPr lang="en-US" sz="4000" b="1" i="1">
                                      <a:solidFill>
                                        <a:schemeClr val="bg1">
                                          <a:lumMod val="75000"/>
                                        </a:schemeClr>
                                      </a:solidFill>
                                      <a:latin typeface="Cambria Math" panose="02040503050406030204" pitchFamily="18" charset="0"/>
                                    </a:rPr>
                                    <m:t>𝜷</m:t>
                                  </m:r>
                                </m:e>
                              </m:d>
                            </m:e>
                          </m:nary>
                        </m:den>
                      </m:f>
                    </m:oMath>
                  </m:oMathPara>
                </a14:m>
                <a:endParaRPr lang="en-US" sz="4000" dirty="0"/>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603848" cy="1413464"/>
              </a:xfrm>
              <a:prstGeom prst="rect">
                <a:avLst/>
              </a:prstGeom>
              <a:blipFill>
                <a:blip r:embed="rId4"/>
                <a:stretch>
                  <a:fillRect l="-661" t="-69643" b="-107143"/>
                </a:stretch>
              </a:blipFill>
            </p:spPr>
            <p:txBody>
              <a:bodyPr/>
              <a:lstStyle/>
              <a:p>
                <a:r>
                  <a:rPr lang="en-US">
                    <a:noFill/>
                  </a:rPr>
                  <a:t> </a:t>
                </a:r>
              </a:p>
            </p:txBody>
          </p:sp>
        </mc:Fallback>
      </mc:AlternateContent>
    </p:spTree>
    <p:extLst>
      <p:ext uri="{BB962C8B-B14F-4D97-AF65-F5344CB8AC3E}">
        <p14:creationId xmlns:p14="http://schemas.microsoft.com/office/powerpoint/2010/main" val="797031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5446" y="2149003"/>
                <a:ext cx="11596123" cy="305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panose="02040503050406030204" pitchFamily="18" charset="0"/>
                        </a:rPr>
                        <m:t>𝒖</m:t>
                      </m:r>
                      <m:d>
                        <m:dPr>
                          <m:ctrlPr>
                            <a:rPr lang="en-US" sz="2800" b="1"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𝜽</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m>
                            <m:mPr>
                              <m:mcs>
                                <m:mc>
                                  <m:mcPr>
                                    <m:count m:val="1"/>
                                    <m:mcJc m:val="center"/>
                                  </m:mcPr>
                                </m:mc>
                              </m:mcs>
                              <m:ctrlPr>
                                <a:rPr lang="en-US" sz="2800" b="0" i="1" smtClean="0">
                                  <a:solidFill>
                                    <a:schemeClr val="bg1"/>
                                  </a:solidFill>
                                  <a:latin typeface="Cambria Math" panose="02040503050406030204" pitchFamily="18" charset="0"/>
                                </a:rPr>
                              </m:ctrlPr>
                            </m:mPr>
                            <m:mr>
                              <m:e>
                                <m:r>
                                  <m:rPr>
                                    <m:brk m:alnAt="7"/>
                                  </m:rP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m:rPr>
                                        <m:brk m:alnAt="7"/>
                                      </m:rPr>
                                      <a:rPr lang="en-US" sz="2800" b="0" i="1" smtClean="0">
                                        <a:solidFill>
                                          <a:schemeClr val="bg1"/>
                                        </a:solidFill>
                                        <a:latin typeface="Cambria Math" panose="02040503050406030204" pitchFamily="18" charset="0"/>
                                      </a:rPr>
                                      <m:t>𝑚</m:t>
                                    </m:r>
                                  </m:e>
                                  <m:sub>
                                    <m:r>
                                      <m:rPr>
                                        <m:brk m:alnAt="7"/>
                                      </m:rP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r>
                                      <m:rPr>
                                        <m:brk m:alnAt="7"/>
                                      </m:rPr>
                                      <a:rPr lang="en-US" sz="2800" b="1" i="0" smtClean="0">
                                        <a:solidFill>
                                          <a:schemeClr val="bg1"/>
                                        </a:solidFill>
                                        <a:latin typeface="Cambria Math" panose="02040503050406030204" pitchFamily="18" charset="0"/>
                                      </a:rPr>
                                      <m:t>𝐗</m:t>
                                    </m:r>
                                    <m:r>
                                      <m:rPr>
                                        <m:brk m:alnAt="7"/>
                                      </m:rPr>
                                      <a:rPr lang="en-US" sz="2800" b="0" i="1" smtClean="0">
                                        <a:solidFill>
                                          <a:schemeClr val="bg1"/>
                                        </a:solidFill>
                                        <a:latin typeface="Cambria Math" panose="02040503050406030204" pitchFamily="18" charset="0"/>
                                      </a:rPr>
                                      <m:t>, </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1</m:t>
                                        </m:r>
                                      </m:sub>
                                    </m:sSub>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sSub>
                                      <m:sSubPr>
                                        <m:ctrlPr>
                                          <a:rPr lang="en-US" sz="2800" b="1"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r>
                                  <a:rPr lang="en-US" sz="2800" b="1"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1</m:t>
                                    </m:r>
                                  </m:sub>
                                </m:sSub>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𝑍</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e>
                                </m:d>
                                <m:r>
                                  <a:rPr lang="en-US" sz="2800" b="1"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𝑍</m:t>
                                    </m:r>
                                  </m:e>
                                </m:d>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r>
                                  <a:rPr lang="en-US" sz="2800" b="0" i="1" smtClean="0">
                                    <a:solidFill>
                                      <a:schemeClr val="bg1"/>
                                    </a:solidFill>
                                    <a:latin typeface="Cambria Math" panose="02040503050406030204" pitchFamily="18" charset="0"/>
                                  </a:rPr>
                                  <m:t>)</m:t>
                                </m:r>
                              </m:e>
                            </m:mr>
                            <m:mr>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sSub>
                                          <m:sSubPr>
                                            <m:ctrlPr>
                                              <a:rPr lang="en-US" sz="2800" b="1"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1</m:t>
                                            </m:r>
                                          </m:sub>
                                        </m:sSub>
                                      </m:e>
                                    </m:d>
                                    <m:r>
                                      <a:rPr lang="en-US" sz="2800" b="1" i="1" smtClean="0">
                                        <a:solidFill>
                                          <a:schemeClr val="bg1"/>
                                        </a:solidFill>
                                        <a:latin typeface="Cambria Math" panose="02040503050406030204" pitchFamily="18" charset="0"/>
                                      </a:rPr>
                                      <m:t>−</m:t>
                                    </m:r>
                                    <m:sSub>
                                      <m:sSubPr>
                                        <m:ctrlPr>
                                          <a:rPr lang="en-US" sz="280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2</m:t>
                                        </m:r>
                                      </m:sub>
                                    </m:sSub>
                                  </m:e>
                                </m:d>
                                <m:r>
                                  <a:rPr lang="en-US" sz="2800" b="0" i="1" smtClean="0">
                                    <a:solidFill>
                                      <a:schemeClr val="bg1"/>
                                    </a:solidFill>
                                    <a:latin typeface="Cambria Math" panose="02040503050406030204" pitchFamily="18" charset="0"/>
                                  </a:rPr>
                                  <m:t>𝑍</m:t>
                                </m:r>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r>
                                  <a:rPr lang="en-US" sz="2800" b="0" i="1" smtClean="0">
                                    <a:solidFill>
                                      <a:schemeClr val="bg1"/>
                                    </a:solidFill>
                                    <a:latin typeface="Cambria Math" panose="02040503050406030204" pitchFamily="18" charset="0"/>
                                  </a:rPr>
                                  <m:t>)</m:t>
                                </m:r>
                              </m:e>
                            </m:mr>
                            <m:mr>
                              <m:e>
                                <m:eqArr>
                                  <m:eqArrPr>
                                    <m:ctrlPr>
                                      <a:rPr lang="en-US" sz="2800" b="1" i="1" smtClean="0">
                                        <a:solidFill>
                                          <a:schemeClr val="bg1"/>
                                        </a:solidFill>
                                        <a:latin typeface="Cambria Math" panose="02040503050406030204" pitchFamily="18" charset="0"/>
                                      </a:rPr>
                                    </m:ctrlPr>
                                  </m:eqArrPr>
                                  <m:e>
                                    <m:d>
                                      <m:dPr>
                                        <m:ctrlPr>
                                          <a:rPr lang="en-US" sz="2800" b="1"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3</m:t>
                                            </m:r>
                                          </m:sub>
                                        </m:sSub>
                                      </m:e>
                                    </m:d>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𝑍</m:t>
                                        </m:r>
                                      </m:e>
                                    </m:d>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r>
                                          <a:rPr lang="en-US" sz="2800" b="1" i="1" smtClean="0">
                                            <a:solidFill>
                                              <a:schemeClr val="bg1"/>
                                            </a:solidFill>
                                            <a:latin typeface="Cambria Math" panose="02040503050406030204" pitchFamily="18" charset="0"/>
                                          </a:rPr>
                                          <m:t>𝜷</m:t>
                                        </m:r>
                                      </m:e>
                                    </m:d>
                                  </m:e>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1</m:t>
                                                </m:r>
                                              </m:sub>
                                            </m:sSub>
                                          </m:e>
                                        </m:d>
                                      </m:e>
                                    </m:d>
                                    <m:r>
                                      <a:rPr lang="en-US" sz="2800" b="0" i="1" smtClean="0">
                                        <a:solidFill>
                                          <a:schemeClr val="bg1"/>
                                        </a:solidFill>
                                        <a:latin typeface="Cambria Math" panose="02040503050406030204" pitchFamily="18" charset="0"/>
                                      </a:rPr>
                                      <m:t>𝑍</m:t>
                                    </m:r>
                                    <m:r>
                                      <a:rPr lang="en-US" sz="2800" b="1" i="0" smtClean="0">
                                        <a:solidFill>
                                          <a:schemeClr val="bg1"/>
                                        </a:solidFill>
                                        <a:latin typeface="Cambria Math" panose="02040503050406030204" pitchFamily="18" charset="0"/>
                                      </a:rPr>
                                      <m:t>𝐗</m:t>
                                    </m:r>
                                  </m:e>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1"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e>
                                    </m:d>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𝑍</m:t>
                                        </m:r>
                                      </m:e>
                                    </m:d>
                                    <m:r>
                                      <a:rPr lang="en-US" sz="2800" b="1" i="0" smtClean="0">
                                        <a:solidFill>
                                          <a:schemeClr val="bg1"/>
                                        </a:solidFill>
                                        <a:latin typeface="Cambria Math" panose="02040503050406030204" pitchFamily="18" charset="0"/>
                                      </a:rPr>
                                      <m:t>𝐗</m:t>
                                    </m:r>
                                  </m:e>
                                  <m:e>
                                    <m:r>
                                      <a:rPr lang="en-US" sz="2800" b="1" i="0" smtClean="0">
                                        <a:solidFill>
                                          <a:schemeClr val="bg1"/>
                                        </a:solidFill>
                                        <a:latin typeface="Cambria Math" panose="02040503050406030204" pitchFamily="18" charset="0"/>
                                      </a:rPr>
                                      <m:t>𝐗</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𝑍</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e>
                                    </m:d>
                                  </m:e>
                                </m:eqArr>
                              </m:e>
                            </m:mr>
                          </m:m>
                        </m:e>
                      </m:d>
                    </m:oMath>
                  </m:oMathPara>
                </a14:m>
                <a:endParaRPr lang="en-US" sz="28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1</m:t>
                                  </m:r>
                                </m:sub>
                              </m:sSub>
                              <m:r>
                                <a:rPr lang="en-US" sz="5000" b="0" i="1" smtClean="0">
                                  <a:solidFill>
                                    <a:schemeClr val="bg1"/>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2</m:t>
                                  </m:r>
                                </m:sub>
                              </m:sSub>
                              <m:r>
                                <a:rPr lang="en-US" sz="5000" b="0" i="1" smtClean="0">
                                  <a:solidFill>
                                    <a:schemeClr val="bg1"/>
                                  </a:solidFill>
                                  <a:latin typeface="Cambria Math" panose="02040503050406030204" pitchFamily="18" charset="0"/>
                                </a:rPr>
                                <m:t>,</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3</m:t>
                                  </m:r>
                                </m:sub>
                              </m:sSub>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𝑇</m:t>
                                  </m:r>
                                </m:sup>
                              </m:sSubSup>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0</m:t>
                                  </m:r>
                                </m:sub>
                                <m:sup>
                                  <m:r>
                                    <a:rPr lang="en-US" sz="5000" b="0" i="1" smtClean="0">
                                      <a:solidFill>
                                        <a:schemeClr val="bg1"/>
                                      </a:solidFill>
                                      <a:latin typeface="Cambria Math" panose="02040503050406030204" pitchFamily="18" charset="0"/>
                                    </a:rPr>
                                    <m:t>𝑇</m:t>
                                  </m:r>
                                </m:sup>
                              </m:sSubSup>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34013742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5446" y="2149003"/>
                <a:ext cx="11596123" cy="305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tx1">
                              <a:lumMod val="75000"/>
                              <a:lumOff val="25000"/>
                            </a:schemeClr>
                          </a:solidFill>
                          <a:latin typeface="Cambria Math" panose="02040503050406030204" pitchFamily="18" charset="0"/>
                        </a:rPr>
                        <m:t>𝒖</m:t>
                      </m:r>
                      <m:d>
                        <m:dPr>
                          <m:ctrlPr>
                            <a:rPr lang="en-US" sz="2800" b="1" i="1" smtClean="0">
                              <a:solidFill>
                                <a:schemeClr val="tx1">
                                  <a:lumMod val="75000"/>
                                  <a:lumOff val="25000"/>
                                </a:schemeClr>
                              </a:solidFill>
                              <a:latin typeface="Cambria Math" panose="02040503050406030204" pitchFamily="18" charset="0"/>
                            </a:rPr>
                          </m:ctrlPr>
                        </m:dPr>
                        <m:e>
                          <m:r>
                            <a:rPr lang="en-US" sz="2800" b="1" i="1" smtClean="0">
                              <a:solidFill>
                                <a:schemeClr val="tx1">
                                  <a:lumMod val="75000"/>
                                  <a:lumOff val="25000"/>
                                </a:schemeClr>
                              </a:solidFill>
                              <a:latin typeface="Cambria Math" panose="02040503050406030204" pitchFamily="18" charset="0"/>
                            </a:rPr>
                            <m:t>𝜽</m:t>
                          </m:r>
                        </m:e>
                      </m:d>
                      <m:r>
                        <a:rPr lang="en-US" sz="2800" b="0" i="1" smtClean="0">
                          <a:solidFill>
                            <a:schemeClr val="tx1">
                              <a:lumMod val="75000"/>
                              <a:lumOff val="25000"/>
                            </a:schemeClr>
                          </a:solidFill>
                          <a:latin typeface="Cambria Math" panose="02040503050406030204" pitchFamily="18" charset="0"/>
                        </a:rPr>
                        <m:t>=</m:t>
                      </m:r>
                      <m:d>
                        <m:dPr>
                          <m:ctrlPr>
                            <a:rPr lang="en-US" sz="2800" b="0" i="1" smtClean="0">
                              <a:solidFill>
                                <a:schemeClr val="tx1">
                                  <a:lumMod val="75000"/>
                                  <a:lumOff val="25000"/>
                                </a:schemeClr>
                              </a:solidFill>
                              <a:latin typeface="Cambria Math" panose="02040503050406030204" pitchFamily="18" charset="0"/>
                            </a:rPr>
                          </m:ctrlPr>
                        </m:dPr>
                        <m:e>
                          <m:m>
                            <m:mPr>
                              <m:mcs>
                                <m:mc>
                                  <m:mcPr>
                                    <m:count m:val="1"/>
                                    <m:mcJc m:val="center"/>
                                  </m:mcPr>
                                </m:mc>
                              </m:mcs>
                              <m:ctrlPr>
                                <a:rPr lang="en-US" sz="2800" b="0" i="1" smtClean="0">
                                  <a:solidFill>
                                    <a:schemeClr val="tx1">
                                      <a:lumMod val="75000"/>
                                      <a:lumOff val="25000"/>
                                    </a:schemeClr>
                                  </a:solidFill>
                                  <a:latin typeface="Cambria Math" panose="02040503050406030204" pitchFamily="18" charset="0"/>
                                </a:rPr>
                              </m:ctrlPr>
                            </m:mPr>
                            <m:mr>
                              <m:e>
                                <m:r>
                                  <m:rPr>
                                    <m:brk m:alnAt="7"/>
                                  </m:rP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m:rPr>
                                        <m:brk m:alnAt="7"/>
                                      </m:rPr>
                                      <a:rPr lang="en-US" sz="2800" b="0" i="1" smtClean="0">
                                        <a:solidFill>
                                          <a:schemeClr val="tx1">
                                            <a:lumMod val="75000"/>
                                            <a:lumOff val="25000"/>
                                          </a:schemeClr>
                                        </a:solidFill>
                                        <a:latin typeface="Cambria Math" panose="02040503050406030204" pitchFamily="18" charset="0"/>
                                      </a:rPr>
                                      <m:t>𝑚</m:t>
                                    </m:r>
                                  </m:e>
                                  <m:sub>
                                    <m:r>
                                      <m:rPr>
                                        <m:brk m:alnAt="7"/>
                                      </m:rP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m:rPr>
                                        <m:brk m:alnAt="7"/>
                                      </m:rPr>
                                      <a:rPr lang="en-US" sz="2800" b="1" i="0" smtClean="0">
                                        <a:solidFill>
                                          <a:schemeClr val="tx1">
                                            <a:lumMod val="75000"/>
                                            <a:lumOff val="25000"/>
                                          </a:schemeClr>
                                        </a:solidFill>
                                        <a:latin typeface="Cambria Math" panose="02040503050406030204" pitchFamily="18" charset="0"/>
                                      </a:rPr>
                                      <m:t>𝐗</m:t>
                                    </m:r>
                                    <m:r>
                                      <m:rPr>
                                        <m:brk m:alnAt="7"/>
                                      </m:rP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1</m:t>
                                    </m:r>
                                  </m:sub>
                                </m:sSub>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𝑍</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r>
                                  <a:rPr lang="en-US" sz="2800" b="1" i="1" smtClean="0">
                                    <a:solidFill>
                                      <a:schemeClr val="tx1">
                                        <a:lumMod val="75000"/>
                                        <a:lumOff val="25000"/>
                                      </a:schemeClr>
                                    </a:solidFill>
                                    <a:latin typeface="Cambria Math" panose="02040503050406030204" pitchFamily="18" charset="0"/>
                                  </a:rPr>
                                  <m:t>+</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2</m:t>
                                        </m:r>
                                      </m:sub>
                                    </m:sSub>
                                  </m:e>
                                </m:d>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eqArr>
                                  <m:eqArrPr>
                                    <m:ctrlPr>
                                      <a:rPr lang="en-US" sz="2800" b="1" i="1" smtClean="0">
                                        <a:solidFill>
                                          <a:schemeClr val="tx1">
                                            <a:lumMod val="75000"/>
                                            <a:lumOff val="25000"/>
                                          </a:schemeClr>
                                        </a:solidFill>
                                        <a:latin typeface="Cambria Math" panose="02040503050406030204" pitchFamily="18" charset="0"/>
                                      </a:rPr>
                                    </m:ctrlPr>
                                  </m:eqArrPr>
                                  <m:e>
                                    <m:d>
                                      <m:dPr>
                                        <m:ctrlPr>
                                          <a:rPr lang="en-US" sz="2800" b="1"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3</m:t>
                                            </m:r>
                                          </m:sub>
                                        </m:sSub>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r>
                                          <a:rPr lang="en-US" sz="2800" b="1" i="1" smtClean="0">
                                            <a:solidFill>
                                              <a:schemeClr val="tx1">
                                                <a:lumMod val="75000"/>
                                                <a:lumOff val="25000"/>
                                              </a:schemeClr>
                                            </a:solidFill>
                                            <a:latin typeface="Cambria Math" panose="02040503050406030204" pitchFamily="18" charset="0"/>
                                          </a:rPr>
                                          <m:t>𝜷</m:t>
                                        </m:r>
                                      </m:e>
                                    </m:d>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e>
                                    </m:d>
                                    <m:r>
                                      <a:rPr lang="en-US" sz="2800" b="0" i="1" smtClean="0">
                                        <a:solidFill>
                                          <a:schemeClr val="tx1">
                                            <a:lumMod val="75000"/>
                                            <a:lumOff val="25000"/>
                                          </a:schemeClr>
                                        </a:solidFill>
                                        <a:latin typeface="Cambria Math" panose="02040503050406030204" pitchFamily="18" charset="0"/>
                                      </a:rPr>
                                      <m:t>𝑍</m:t>
                                    </m:r>
                                    <m:r>
                                      <a:rPr lang="en-US" sz="2800" b="1" i="0" smtClean="0">
                                        <a:solidFill>
                                          <a:schemeClr val="tx1">
                                            <a:lumMod val="75000"/>
                                            <a:lumOff val="25000"/>
                                          </a:schemeClr>
                                        </a:solidFill>
                                        <a:latin typeface="Cambria Math" panose="02040503050406030204" pitchFamily="18" charset="0"/>
                                      </a:rPr>
                                      <m:t>𝐗</m:t>
                                    </m:r>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1" i="0" smtClean="0">
                                        <a:solidFill>
                                          <a:schemeClr val="tx1">
                                            <a:lumMod val="75000"/>
                                            <a:lumOff val="25000"/>
                                          </a:schemeClr>
                                        </a:solidFill>
                                        <a:latin typeface="Cambria Math" panose="02040503050406030204" pitchFamily="18" charset="0"/>
                                      </a:rPr>
                                      <m:t>𝐗</m:t>
                                    </m:r>
                                  </m:e>
                                  <m:e>
                                    <m:r>
                                      <a:rPr lang="en-US" sz="2800" b="1" i="0" smtClean="0">
                                        <a:solidFill>
                                          <a:schemeClr val="tx1">
                                            <a:lumMod val="75000"/>
                                            <a:lumOff val="25000"/>
                                          </a:schemeClr>
                                        </a:solidFill>
                                        <a:latin typeface="Cambria Math" panose="02040503050406030204" pitchFamily="18" charset="0"/>
                                      </a:rPr>
                                      <m:t>𝐗</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e>
                                </m:eqArr>
                              </m:e>
                            </m:mr>
                          </m:m>
                        </m:e>
                      </m:d>
                    </m:oMath>
                  </m:oMathPara>
                </a14:m>
                <a:endParaRPr lang="en-US" sz="2800" dirty="0">
                  <a:solidFill>
                    <a:schemeClr val="tx1">
                      <a:lumMod val="75000"/>
                      <a:lumOff val="25000"/>
                    </a:schemeClr>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1</m:t>
                                  </m:r>
                                </m:sub>
                              </m:sSub>
                              <m:r>
                                <a:rPr lang="en-US" sz="5000" b="0" i="1" smtClean="0">
                                  <a:solidFill>
                                    <a:schemeClr val="bg1"/>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2</m:t>
                                  </m:r>
                                </m:sub>
                              </m:sSub>
                              <m:r>
                                <a:rPr lang="en-US" sz="5000" b="0" i="1" smtClean="0">
                                  <a:solidFill>
                                    <a:schemeClr val="bg1"/>
                                  </a:solidFill>
                                  <a:latin typeface="Cambria Math" panose="02040503050406030204" pitchFamily="18" charset="0"/>
                                </a:rPr>
                                <m:t>,</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3</m:t>
                                  </m:r>
                                </m:sub>
                              </m:sSub>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𝑇</m:t>
                                  </m:r>
                                </m:sup>
                              </m:sSubSup>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0</m:t>
                                  </m:r>
                                </m:sub>
                                <m:sup>
                                  <m:r>
                                    <a:rPr lang="en-US" sz="5000" b="0" i="1" smtClean="0">
                                      <a:solidFill>
                                        <a:schemeClr val="bg1"/>
                                      </a:solidFill>
                                      <a:latin typeface="Cambria Math" panose="02040503050406030204" pitchFamily="18" charset="0"/>
                                    </a:rPr>
                                    <m:t>𝑇</m:t>
                                  </m:r>
                                </m:sup>
                              </m:sSubSup>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10867097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5446" y="2149003"/>
                <a:ext cx="11596123" cy="305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panose="02040503050406030204" pitchFamily="18" charset="0"/>
                        </a:rPr>
                        <m:t>𝒖</m:t>
                      </m:r>
                      <m:d>
                        <m:dPr>
                          <m:ctrlPr>
                            <a:rPr lang="en-US" sz="2800" b="1"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𝜽</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m>
                            <m:mPr>
                              <m:mcs>
                                <m:mc>
                                  <m:mcPr>
                                    <m:count m:val="1"/>
                                    <m:mcJc m:val="center"/>
                                  </m:mcPr>
                                </m:mc>
                              </m:mcs>
                              <m:ctrlPr>
                                <a:rPr lang="en-US" sz="2800" b="0" i="1" smtClean="0">
                                  <a:solidFill>
                                    <a:schemeClr val="tx1">
                                      <a:lumMod val="75000"/>
                                      <a:lumOff val="25000"/>
                                    </a:schemeClr>
                                  </a:solidFill>
                                  <a:latin typeface="Cambria Math" panose="02040503050406030204" pitchFamily="18" charset="0"/>
                                </a:rPr>
                              </m:ctrlPr>
                            </m:mPr>
                            <m:mr>
                              <m:e>
                                <m:r>
                                  <m:rPr>
                                    <m:brk m:alnAt="7"/>
                                  </m:rP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m:rPr>
                                        <m:brk m:alnAt="7"/>
                                      </m:rPr>
                                      <a:rPr lang="en-US" sz="2800" b="0" i="1" smtClean="0">
                                        <a:solidFill>
                                          <a:schemeClr val="bg1"/>
                                        </a:solidFill>
                                        <a:latin typeface="Cambria Math" panose="02040503050406030204" pitchFamily="18" charset="0"/>
                                      </a:rPr>
                                      <m:t>𝑚</m:t>
                                    </m:r>
                                  </m:e>
                                  <m:sub>
                                    <m:r>
                                      <m:rPr>
                                        <m:brk m:alnAt="7"/>
                                      </m:rP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r>
                                      <m:rPr>
                                        <m:brk m:alnAt="7"/>
                                      </m:rPr>
                                      <a:rPr lang="en-US" sz="2800" b="1" i="0" smtClean="0">
                                        <a:solidFill>
                                          <a:schemeClr val="bg1"/>
                                        </a:solidFill>
                                        <a:latin typeface="Cambria Math" panose="02040503050406030204" pitchFamily="18" charset="0"/>
                                      </a:rPr>
                                      <m:t>𝐗</m:t>
                                    </m:r>
                                    <m:r>
                                      <m:rPr>
                                        <m:brk m:alnAt="7"/>
                                      </m:rPr>
                                      <a:rPr lang="en-US" sz="2800" b="0" i="1" smtClean="0">
                                        <a:solidFill>
                                          <a:schemeClr val="bg1"/>
                                        </a:solidFill>
                                        <a:latin typeface="Cambria Math" panose="02040503050406030204" pitchFamily="18" charset="0"/>
                                      </a:rPr>
                                      <m:t>, </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1</m:t>
                                        </m:r>
                                      </m:sub>
                                    </m:sSub>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sSub>
                                      <m:sSubPr>
                                        <m:ctrlPr>
                                          <a:rPr lang="en-US" sz="2800" b="1"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r>
                                  <a:rPr lang="en-US" sz="2800" b="1"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1</m:t>
                                    </m:r>
                                  </m:sub>
                                </m:sSub>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𝑍</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e>
                                </m:d>
                                <m:r>
                                  <a:rPr lang="en-US" sz="2800" b="1"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𝑍</m:t>
                                    </m:r>
                                  </m:e>
                                </m:d>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r>
                                  <a:rPr lang="en-US" sz="2800" b="0" i="1" smtClean="0">
                                    <a:solidFill>
                                      <a:schemeClr val="bg1"/>
                                    </a:solidFill>
                                    <a:latin typeface="Cambria Math" panose="02040503050406030204" pitchFamily="18" charset="0"/>
                                  </a:rPr>
                                  <m:t>)</m:t>
                                </m:r>
                              </m:e>
                            </m:mr>
                            <m:mr>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sSub>
                                          <m:sSubPr>
                                            <m:ctrlPr>
                                              <a:rPr lang="en-US" sz="2800" b="1"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1</m:t>
                                            </m:r>
                                          </m:sub>
                                        </m:sSub>
                                      </m:e>
                                    </m:d>
                                    <m:r>
                                      <a:rPr lang="en-US" sz="2800" b="1" i="1" smtClean="0">
                                        <a:solidFill>
                                          <a:schemeClr val="bg1"/>
                                        </a:solidFill>
                                        <a:latin typeface="Cambria Math" panose="02040503050406030204" pitchFamily="18" charset="0"/>
                                      </a:rPr>
                                      <m:t>−</m:t>
                                    </m:r>
                                    <m:sSub>
                                      <m:sSubPr>
                                        <m:ctrlPr>
                                          <a:rPr lang="en-US" sz="280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2</m:t>
                                        </m:r>
                                      </m:sub>
                                    </m:sSub>
                                  </m:e>
                                </m:d>
                                <m:r>
                                  <a:rPr lang="en-US" sz="2800" b="0" i="1" smtClean="0">
                                    <a:solidFill>
                                      <a:schemeClr val="bg1"/>
                                    </a:solidFill>
                                    <a:latin typeface="Cambria Math" panose="02040503050406030204" pitchFamily="18" charset="0"/>
                                  </a:rPr>
                                  <m:t>𝑍</m:t>
                                </m:r>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r>
                                  <a:rPr lang="en-US" sz="2800" b="0" i="1" smtClean="0">
                                    <a:solidFill>
                                      <a:schemeClr val="bg1"/>
                                    </a:solidFill>
                                    <a:latin typeface="Cambria Math" panose="02040503050406030204" pitchFamily="18" charset="0"/>
                                  </a:rPr>
                                  <m:t>)</m:t>
                                </m:r>
                              </m:e>
                            </m:mr>
                            <m:mr>
                              <m:e>
                                <m:eqArr>
                                  <m:eqArrPr>
                                    <m:ctrlPr>
                                      <a:rPr lang="en-US" sz="2800" b="1" i="1" smtClean="0">
                                        <a:solidFill>
                                          <a:schemeClr val="tx1">
                                            <a:lumMod val="75000"/>
                                            <a:lumOff val="25000"/>
                                          </a:schemeClr>
                                        </a:solidFill>
                                        <a:latin typeface="Cambria Math" panose="02040503050406030204" pitchFamily="18" charset="0"/>
                                      </a:rPr>
                                    </m:ctrlPr>
                                  </m:eqArrPr>
                                  <m:e>
                                    <m:d>
                                      <m:dPr>
                                        <m:ctrlPr>
                                          <a:rPr lang="en-US" sz="2800" b="1"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3</m:t>
                                            </m:r>
                                          </m:sub>
                                        </m:sSub>
                                      </m:e>
                                    </m:d>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𝑍</m:t>
                                        </m:r>
                                      </m:e>
                                    </m:d>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r>
                                          <a:rPr lang="en-US" sz="2800" b="1" i="1" smtClean="0">
                                            <a:solidFill>
                                              <a:schemeClr val="bg1"/>
                                            </a:solidFill>
                                            <a:latin typeface="Cambria Math" panose="02040503050406030204" pitchFamily="18" charset="0"/>
                                          </a:rPr>
                                          <m:t>𝜷</m:t>
                                        </m:r>
                                      </m:e>
                                    </m:d>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e>
                                    </m:d>
                                    <m:r>
                                      <a:rPr lang="en-US" sz="2800" b="0" i="1" smtClean="0">
                                        <a:solidFill>
                                          <a:schemeClr val="tx1">
                                            <a:lumMod val="75000"/>
                                            <a:lumOff val="25000"/>
                                          </a:schemeClr>
                                        </a:solidFill>
                                        <a:latin typeface="Cambria Math" panose="02040503050406030204" pitchFamily="18" charset="0"/>
                                      </a:rPr>
                                      <m:t>𝑍</m:t>
                                    </m:r>
                                    <m:r>
                                      <a:rPr lang="en-US" sz="2800" b="1" i="0" smtClean="0">
                                        <a:solidFill>
                                          <a:schemeClr val="tx1">
                                            <a:lumMod val="75000"/>
                                            <a:lumOff val="25000"/>
                                          </a:schemeClr>
                                        </a:solidFill>
                                        <a:latin typeface="Cambria Math" panose="02040503050406030204" pitchFamily="18" charset="0"/>
                                      </a:rPr>
                                      <m:t>𝐗</m:t>
                                    </m:r>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1" i="0" smtClean="0">
                                        <a:solidFill>
                                          <a:schemeClr val="tx1">
                                            <a:lumMod val="75000"/>
                                            <a:lumOff val="25000"/>
                                          </a:schemeClr>
                                        </a:solidFill>
                                        <a:latin typeface="Cambria Math" panose="02040503050406030204" pitchFamily="18" charset="0"/>
                                      </a:rPr>
                                      <m:t>𝐗</m:t>
                                    </m:r>
                                  </m:e>
                                  <m:e>
                                    <m:r>
                                      <a:rPr lang="en-US" sz="2800" b="1" i="0" smtClean="0">
                                        <a:solidFill>
                                          <a:schemeClr val="tx1">
                                            <a:lumMod val="75000"/>
                                            <a:lumOff val="25000"/>
                                          </a:schemeClr>
                                        </a:solidFill>
                                        <a:latin typeface="Cambria Math" panose="02040503050406030204" pitchFamily="18" charset="0"/>
                                      </a:rPr>
                                      <m:t>𝐗</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e>
                                </m:eqArr>
                              </m:e>
                            </m:mr>
                          </m:m>
                        </m:e>
                      </m:d>
                    </m:oMath>
                  </m:oMathPara>
                </a14:m>
                <a:endParaRPr lang="en-US" sz="28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tx1">
                              <a:lumMod val="75000"/>
                              <a:lumOff val="25000"/>
                            </a:schemeClr>
                          </a:solidFill>
                          <a:latin typeface="Cambria Math" panose="02040503050406030204" pitchFamily="18" charset="0"/>
                        </a:rPr>
                        <m:t>𝜽</m:t>
                      </m:r>
                      <m:r>
                        <a:rPr lang="en-US" sz="5000" b="0" i="1" smtClean="0">
                          <a:solidFill>
                            <a:schemeClr val="tx1">
                              <a:lumMod val="75000"/>
                              <a:lumOff val="25000"/>
                            </a:schemeClr>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d>
                            <m:dPr>
                              <m:ctrlPr>
                                <a:rPr lang="en-US" sz="5000" b="0" i="1" smtClean="0">
                                  <a:solidFill>
                                    <a:schemeClr val="tx1">
                                      <a:lumMod val="75000"/>
                                      <a:lumOff val="25000"/>
                                    </a:schemeClr>
                                  </a:solidFill>
                                  <a:latin typeface="Cambria Math" panose="02040503050406030204" pitchFamily="18" charset="0"/>
                                </a:rPr>
                              </m:ctrlPr>
                            </m:dPr>
                            <m:e>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1</m:t>
                                  </m:r>
                                </m:sub>
                              </m:sSub>
                              <m:r>
                                <a:rPr lang="en-US" sz="5000" b="0" i="1" smtClean="0">
                                  <a:solidFill>
                                    <a:schemeClr val="tx1">
                                      <a:lumMod val="75000"/>
                                      <a:lumOff val="25000"/>
                                    </a:schemeClr>
                                  </a:solidFill>
                                  <a:latin typeface="Cambria Math" panose="02040503050406030204" pitchFamily="18" charset="0"/>
                                </a:rPr>
                                <m:t>, </m:t>
                              </m:r>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2</m:t>
                                  </m:r>
                                </m:sub>
                              </m:sSub>
                              <m:r>
                                <a:rPr lang="en-US" sz="5000" b="0" i="1" smtClean="0">
                                  <a:solidFill>
                                    <a:schemeClr val="tx1">
                                      <a:lumMod val="75000"/>
                                      <a:lumOff val="25000"/>
                                    </a:schemeClr>
                                  </a:solidFill>
                                  <a:latin typeface="Cambria Math" panose="02040503050406030204" pitchFamily="18" charset="0"/>
                                </a:rPr>
                                <m:t>,</m:t>
                              </m:r>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3</m:t>
                                  </m:r>
                                </m:sub>
                              </m:sSub>
                              <m:r>
                                <a:rPr lang="en-US" sz="5000" b="1" i="1" smtClean="0">
                                  <a:solidFill>
                                    <a:schemeClr val="tx1">
                                      <a:lumMod val="75000"/>
                                      <a:lumOff val="25000"/>
                                    </a:schemeClr>
                                  </a:solidFill>
                                  <a:latin typeface="Cambria Math" panose="02040503050406030204" pitchFamily="18" charset="0"/>
                                </a:rPr>
                                <m:t>,</m:t>
                              </m:r>
                              <m:sSubSup>
                                <m:sSubSupPr>
                                  <m:ctrlPr>
                                    <a:rPr lang="en-US" sz="5000" b="0" i="1" smtClean="0">
                                      <a:solidFill>
                                        <a:schemeClr val="tx1">
                                          <a:lumMod val="75000"/>
                                          <a:lumOff val="25000"/>
                                        </a:schemeClr>
                                      </a:solidFill>
                                      <a:latin typeface="Cambria Math" panose="02040503050406030204" pitchFamily="18" charset="0"/>
                                    </a:rPr>
                                  </m:ctrlPr>
                                </m:sSubSupPr>
                                <m:e>
                                  <m:r>
                                    <a:rPr lang="en-US" sz="5000" b="1" i="1" smtClean="0">
                                      <a:solidFill>
                                        <a:schemeClr val="tx1">
                                          <a:lumMod val="75000"/>
                                          <a:lumOff val="25000"/>
                                        </a:schemeClr>
                                      </a:solidFill>
                                      <a:latin typeface="Cambria Math" panose="02040503050406030204" pitchFamily="18" charset="0"/>
                                    </a:rPr>
                                    <m:t>𝜶</m:t>
                                  </m:r>
                                </m:e>
                                <m:sub>
                                  <m:r>
                                    <a:rPr lang="en-US" sz="5000" b="0" i="1" smtClean="0">
                                      <a:solidFill>
                                        <a:schemeClr val="tx1">
                                          <a:lumMod val="75000"/>
                                          <a:lumOff val="25000"/>
                                        </a:schemeClr>
                                      </a:solidFill>
                                      <a:latin typeface="Cambria Math" panose="02040503050406030204" pitchFamily="18" charset="0"/>
                                    </a:rPr>
                                    <m:t>1</m:t>
                                  </m:r>
                                </m:sub>
                                <m:sup>
                                  <m:r>
                                    <a:rPr lang="en-US" sz="5000" b="0" i="1" smtClean="0">
                                      <a:solidFill>
                                        <a:schemeClr val="tx1">
                                          <a:lumMod val="75000"/>
                                          <a:lumOff val="25000"/>
                                        </a:schemeClr>
                                      </a:solidFill>
                                      <a:latin typeface="Cambria Math" panose="02040503050406030204" pitchFamily="18" charset="0"/>
                                    </a:rPr>
                                    <m:t>𝑇</m:t>
                                  </m:r>
                                </m:sup>
                              </m:sSubSup>
                              <m:r>
                                <a:rPr lang="en-US" sz="5000" b="1" i="1" smtClean="0">
                                  <a:solidFill>
                                    <a:schemeClr val="tx1">
                                      <a:lumMod val="75000"/>
                                      <a:lumOff val="25000"/>
                                    </a:schemeClr>
                                  </a:solidFill>
                                  <a:latin typeface="Cambria Math" panose="02040503050406030204" pitchFamily="18" charset="0"/>
                                </a:rPr>
                                <m:t>,</m:t>
                              </m:r>
                              <m:sSubSup>
                                <m:sSubSupPr>
                                  <m:ctrlPr>
                                    <a:rPr lang="en-US" sz="5000" b="0" i="1" smtClean="0">
                                      <a:solidFill>
                                        <a:schemeClr val="tx1">
                                          <a:lumMod val="75000"/>
                                          <a:lumOff val="25000"/>
                                        </a:schemeClr>
                                      </a:solidFill>
                                      <a:latin typeface="Cambria Math" panose="02040503050406030204" pitchFamily="18" charset="0"/>
                                    </a:rPr>
                                  </m:ctrlPr>
                                </m:sSubSupPr>
                                <m:e>
                                  <m:r>
                                    <a:rPr lang="en-US" sz="5000" b="1" i="1" smtClean="0">
                                      <a:solidFill>
                                        <a:schemeClr val="tx1">
                                          <a:lumMod val="75000"/>
                                          <a:lumOff val="25000"/>
                                        </a:schemeClr>
                                      </a:solidFill>
                                      <a:latin typeface="Cambria Math" panose="02040503050406030204" pitchFamily="18" charset="0"/>
                                    </a:rPr>
                                    <m:t>𝜶</m:t>
                                  </m:r>
                                </m:e>
                                <m:sub>
                                  <m:r>
                                    <a:rPr lang="en-US" sz="5000" b="0" i="1" smtClean="0">
                                      <a:solidFill>
                                        <a:schemeClr val="tx1">
                                          <a:lumMod val="75000"/>
                                          <a:lumOff val="25000"/>
                                        </a:schemeClr>
                                      </a:solidFill>
                                      <a:latin typeface="Cambria Math" panose="02040503050406030204" pitchFamily="18" charset="0"/>
                                    </a:rPr>
                                    <m:t>0</m:t>
                                  </m:r>
                                </m:sub>
                                <m:sup>
                                  <m:r>
                                    <a:rPr lang="en-US" sz="5000" b="0" i="1" smtClean="0">
                                      <a:solidFill>
                                        <a:schemeClr val="tx1">
                                          <a:lumMod val="75000"/>
                                          <a:lumOff val="25000"/>
                                        </a:schemeClr>
                                      </a:solidFill>
                                      <a:latin typeface="Cambria Math" panose="02040503050406030204" pitchFamily="18" charset="0"/>
                                    </a:rPr>
                                    <m:t>𝑇</m:t>
                                  </m:r>
                                </m:sup>
                              </m:sSubSup>
                              <m:r>
                                <a:rPr lang="en-US" sz="5000" b="0" i="1" smtClean="0">
                                  <a:solidFill>
                                    <a:schemeClr val="tx1">
                                      <a:lumMod val="75000"/>
                                      <a:lumOff val="25000"/>
                                    </a:schemeClr>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r>
                                    <a:rPr lang="en-US" sz="5000" b="1" i="1" smtClean="0">
                                      <a:solidFill>
                                        <a:schemeClr val="tx1">
                                          <a:lumMod val="75000"/>
                                          <a:lumOff val="25000"/>
                                        </a:schemeClr>
                                      </a:solidFill>
                                      <a:latin typeface="Cambria Math" panose="02040503050406030204" pitchFamily="18" charset="0"/>
                                    </a:rPr>
                                    <m:t>𝜷</m:t>
                                  </m:r>
                                </m:e>
                                <m:sup>
                                  <m:r>
                                    <a:rPr lang="en-US" sz="5000" b="0" i="1" smtClean="0">
                                      <a:solidFill>
                                        <a:schemeClr val="tx1">
                                          <a:lumMod val="75000"/>
                                          <a:lumOff val="25000"/>
                                        </a:schemeClr>
                                      </a:solidFill>
                                      <a:latin typeface="Cambria Math" panose="02040503050406030204" pitchFamily="18" charset="0"/>
                                    </a:rPr>
                                    <m:t>𝑇</m:t>
                                  </m:r>
                                </m:sup>
                              </m:sSup>
                            </m:e>
                          </m:d>
                        </m:e>
                        <m:sup>
                          <m:r>
                            <a:rPr lang="en-US" sz="5000" b="0" i="1" smtClean="0">
                              <a:solidFill>
                                <a:schemeClr val="tx1">
                                  <a:lumMod val="75000"/>
                                  <a:lumOff val="25000"/>
                                </a:schemeClr>
                              </a:solidFill>
                              <a:latin typeface="Cambria Math" panose="02040503050406030204" pitchFamily="18" charset="0"/>
                            </a:rPr>
                            <m:t>𝑇</m:t>
                          </m:r>
                        </m:sup>
                      </m:sSup>
                    </m:oMath>
                  </m:oMathPara>
                </a14:m>
                <a:endParaRPr lang="en-US" sz="5000" dirty="0">
                  <a:solidFill>
                    <a:schemeClr val="tx1">
                      <a:lumMod val="75000"/>
                      <a:lumOff val="25000"/>
                    </a:schemeClr>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36760814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5446" y="2149003"/>
                <a:ext cx="11596123" cy="305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panose="02040503050406030204" pitchFamily="18" charset="0"/>
                        </a:rPr>
                        <m:t>𝒖</m:t>
                      </m:r>
                      <m:d>
                        <m:dPr>
                          <m:ctrlPr>
                            <a:rPr lang="en-US" sz="2800" b="1"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𝜽</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m>
                            <m:mPr>
                              <m:mcs>
                                <m:mc>
                                  <m:mcPr>
                                    <m:count m:val="1"/>
                                    <m:mcJc m:val="center"/>
                                  </m:mcPr>
                                </m:mc>
                              </m:mcs>
                              <m:ctrlPr>
                                <a:rPr lang="en-US" sz="2800" b="0" i="1" smtClean="0">
                                  <a:solidFill>
                                    <a:schemeClr val="tx1">
                                      <a:lumMod val="75000"/>
                                      <a:lumOff val="25000"/>
                                    </a:schemeClr>
                                  </a:solidFill>
                                  <a:latin typeface="Cambria Math" panose="02040503050406030204" pitchFamily="18" charset="0"/>
                                </a:rPr>
                              </m:ctrlPr>
                            </m:mPr>
                            <m:mr>
                              <m:e>
                                <m:r>
                                  <m:rPr>
                                    <m:brk m:alnAt="7"/>
                                  </m:rP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m:rPr>
                                        <m:brk m:alnAt="7"/>
                                      </m:rPr>
                                      <a:rPr lang="en-US" sz="2800" b="0" i="1" smtClean="0">
                                        <a:solidFill>
                                          <a:schemeClr val="tx1">
                                            <a:lumMod val="75000"/>
                                            <a:lumOff val="25000"/>
                                          </a:schemeClr>
                                        </a:solidFill>
                                        <a:latin typeface="Cambria Math" panose="02040503050406030204" pitchFamily="18" charset="0"/>
                                      </a:rPr>
                                      <m:t>𝑚</m:t>
                                    </m:r>
                                  </m:e>
                                  <m:sub>
                                    <m:r>
                                      <m:rPr>
                                        <m:brk m:alnAt="7"/>
                                      </m:rP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m:rPr>
                                        <m:brk m:alnAt="7"/>
                                      </m:rPr>
                                      <a:rPr lang="en-US" sz="2800" b="1" i="0" smtClean="0">
                                        <a:solidFill>
                                          <a:schemeClr val="tx1">
                                            <a:lumMod val="75000"/>
                                            <a:lumOff val="25000"/>
                                          </a:schemeClr>
                                        </a:solidFill>
                                        <a:latin typeface="Cambria Math" panose="02040503050406030204" pitchFamily="18" charset="0"/>
                                      </a:rPr>
                                      <m:t>𝐗</m:t>
                                    </m:r>
                                    <m:r>
                                      <m:rPr>
                                        <m:brk m:alnAt="7"/>
                                      </m:rP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1</m:t>
                                    </m:r>
                                  </m:sub>
                                </m:sSub>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𝑍</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r>
                                  <a:rPr lang="en-US" sz="2800" b="1" i="1" smtClean="0">
                                    <a:solidFill>
                                      <a:schemeClr val="tx1">
                                        <a:lumMod val="75000"/>
                                        <a:lumOff val="25000"/>
                                      </a:schemeClr>
                                    </a:solidFill>
                                    <a:latin typeface="Cambria Math" panose="02040503050406030204" pitchFamily="18" charset="0"/>
                                  </a:rPr>
                                  <m:t>+</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2</m:t>
                                        </m:r>
                                      </m:sub>
                                    </m:sSub>
                                  </m:e>
                                </m:d>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eqArr>
                                  <m:eqArrPr>
                                    <m:ctrlPr>
                                      <a:rPr lang="en-US" sz="2800" b="1" i="1" smtClean="0">
                                        <a:solidFill>
                                          <a:schemeClr val="tx1">
                                            <a:lumMod val="75000"/>
                                            <a:lumOff val="25000"/>
                                          </a:schemeClr>
                                        </a:solidFill>
                                        <a:latin typeface="Cambria Math" panose="02040503050406030204" pitchFamily="18" charset="0"/>
                                      </a:rPr>
                                    </m:ctrlPr>
                                  </m:eqArrPr>
                                  <m:e>
                                    <m:d>
                                      <m:dPr>
                                        <m:ctrlPr>
                                          <a:rPr lang="en-US" sz="2800" b="1"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3</m:t>
                                            </m:r>
                                          </m:sub>
                                        </m:sSub>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r>
                                          <a:rPr lang="en-US" sz="2800" b="1" i="1" smtClean="0">
                                            <a:solidFill>
                                              <a:schemeClr val="tx1">
                                                <a:lumMod val="75000"/>
                                                <a:lumOff val="25000"/>
                                              </a:schemeClr>
                                            </a:solidFill>
                                            <a:latin typeface="Cambria Math" panose="02040503050406030204" pitchFamily="18" charset="0"/>
                                          </a:rPr>
                                          <m:t>𝜷</m:t>
                                        </m:r>
                                      </m:e>
                                    </m:d>
                                  </m:e>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1</m:t>
                                                </m:r>
                                              </m:sub>
                                            </m:sSub>
                                          </m:e>
                                        </m:d>
                                      </m:e>
                                    </m:d>
                                    <m:r>
                                      <a:rPr lang="en-US" sz="2800" b="0" i="1" smtClean="0">
                                        <a:solidFill>
                                          <a:schemeClr val="bg1"/>
                                        </a:solidFill>
                                        <a:latin typeface="Cambria Math" panose="02040503050406030204" pitchFamily="18" charset="0"/>
                                      </a:rPr>
                                      <m:t>𝑍</m:t>
                                    </m:r>
                                    <m:r>
                                      <a:rPr lang="en-US" sz="2800" b="1" i="0" smtClean="0">
                                        <a:solidFill>
                                          <a:schemeClr val="bg1"/>
                                        </a:solidFill>
                                        <a:latin typeface="Cambria Math" panose="02040503050406030204" pitchFamily="18" charset="0"/>
                                      </a:rPr>
                                      <m:t>𝐗</m:t>
                                    </m:r>
                                  </m:e>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1"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e>
                                    </m:d>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𝑍</m:t>
                                        </m:r>
                                      </m:e>
                                    </m:d>
                                    <m:r>
                                      <a:rPr lang="en-US" sz="2800" b="1" i="0" smtClean="0">
                                        <a:solidFill>
                                          <a:schemeClr val="bg1"/>
                                        </a:solidFill>
                                        <a:latin typeface="Cambria Math" panose="02040503050406030204" pitchFamily="18" charset="0"/>
                                      </a:rPr>
                                      <m:t>𝐗</m:t>
                                    </m:r>
                                  </m:e>
                                  <m:e>
                                    <m:r>
                                      <a:rPr lang="en-US" sz="2800" b="1" i="0" smtClean="0">
                                        <a:solidFill>
                                          <a:schemeClr val="tx1">
                                            <a:lumMod val="75000"/>
                                            <a:lumOff val="25000"/>
                                          </a:schemeClr>
                                        </a:solidFill>
                                        <a:latin typeface="Cambria Math" panose="02040503050406030204" pitchFamily="18" charset="0"/>
                                      </a:rPr>
                                      <m:t>𝐗</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e>
                                </m:eqArr>
                              </m:e>
                            </m:mr>
                          </m:m>
                        </m:e>
                      </m:d>
                    </m:oMath>
                  </m:oMathPara>
                </a14:m>
                <a:endParaRPr lang="en-US" sz="28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tx1">
                              <a:lumMod val="75000"/>
                              <a:lumOff val="25000"/>
                            </a:schemeClr>
                          </a:solidFill>
                          <a:latin typeface="Cambria Math" panose="02040503050406030204" pitchFamily="18" charset="0"/>
                        </a:rPr>
                        <m:t>𝜽</m:t>
                      </m:r>
                      <m:r>
                        <a:rPr lang="en-US" sz="5000" b="0" i="1" smtClean="0">
                          <a:solidFill>
                            <a:schemeClr val="tx1">
                              <a:lumMod val="75000"/>
                              <a:lumOff val="25000"/>
                            </a:schemeClr>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d>
                            <m:dPr>
                              <m:ctrlPr>
                                <a:rPr lang="en-US" sz="5000" b="0" i="1" smtClean="0">
                                  <a:solidFill>
                                    <a:schemeClr val="tx1">
                                      <a:lumMod val="75000"/>
                                      <a:lumOff val="25000"/>
                                    </a:schemeClr>
                                  </a:solidFill>
                                  <a:latin typeface="Cambria Math" panose="02040503050406030204" pitchFamily="18" charset="0"/>
                                </a:rPr>
                              </m:ctrlPr>
                            </m:dPr>
                            <m:e>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1</m:t>
                                  </m:r>
                                </m:sub>
                              </m:sSub>
                              <m:r>
                                <a:rPr lang="en-US" sz="5000" b="0" i="1" smtClean="0">
                                  <a:solidFill>
                                    <a:schemeClr val="tx1">
                                      <a:lumMod val="75000"/>
                                      <a:lumOff val="25000"/>
                                    </a:schemeClr>
                                  </a:solidFill>
                                  <a:latin typeface="Cambria Math" panose="02040503050406030204" pitchFamily="18" charset="0"/>
                                </a:rPr>
                                <m:t>, </m:t>
                              </m:r>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2</m:t>
                                  </m:r>
                                </m:sub>
                              </m:sSub>
                              <m:r>
                                <a:rPr lang="en-US" sz="5000" b="0" i="1" smtClean="0">
                                  <a:solidFill>
                                    <a:schemeClr val="tx1">
                                      <a:lumMod val="75000"/>
                                      <a:lumOff val="25000"/>
                                    </a:schemeClr>
                                  </a:solidFill>
                                  <a:latin typeface="Cambria Math" panose="02040503050406030204" pitchFamily="18" charset="0"/>
                                </a:rPr>
                                <m:t>,</m:t>
                              </m:r>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3</m:t>
                                  </m:r>
                                </m:sub>
                              </m:sSub>
                              <m:r>
                                <a:rPr lang="en-US" sz="5000" b="1" i="1" smtClean="0">
                                  <a:solidFill>
                                    <a:schemeClr val="tx1">
                                      <a:lumMod val="75000"/>
                                      <a:lumOff val="25000"/>
                                    </a:schemeClr>
                                  </a:solidFill>
                                  <a:latin typeface="Cambria Math" panose="02040503050406030204" pitchFamily="18" charset="0"/>
                                </a:rPr>
                                <m:t>,</m:t>
                              </m:r>
                              <m:sSubSup>
                                <m:sSubSupPr>
                                  <m:ctrlPr>
                                    <a:rPr lang="en-US" sz="5000" b="0" i="1" smtClean="0">
                                      <a:solidFill>
                                        <a:schemeClr val="tx1">
                                          <a:lumMod val="75000"/>
                                          <a:lumOff val="25000"/>
                                        </a:schemeClr>
                                      </a:solidFill>
                                      <a:latin typeface="Cambria Math" panose="02040503050406030204" pitchFamily="18" charset="0"/>
                                    </a:rPr>
                                  </m:ctrlPr>
                                </m:sSubSupPr>
                                <m:e>
                                  <m:r>
                                    <a:rPr lang="en-US" sz="5000" b="1" i="1" smtClean="0">
                                      <a:solidFill>
                                        <a:schemeClr val="tx1">
                                          <a:lumMod val="75000"/>
                                          <a:lumOff val="25000"/>
                                        </a:schemeClr>
                                      </a:solidFill>
                                      <a:latin typeface="Cambria Math" panose="02040503050406030204" pitchFamily="18" charset="0"/>
                                    </a:rPr>
                                    <m:t>𝜶</m:t>
                                  </m:r>
                                </m:e>
                                <m:sub>
                                  <m:r>
                                    <a:rPr lang="en-US" sz="5000" b="0" i="1" smtClean="0">
                                      <a:solidFill>
                                        <a:schemeClr val="tx1">
                                          <a:lumMod val="75000"/>
                                          <a:lumOff val="25000"/>
                                        </a:schemeClr>
                                      </a:solidFill>
                                      <a:latin typeface="Cambria Math" panose="02040503050406030204" pitchFamily="18" charset="0"/>
                                    </a:rPr>
                                    <m:t>1</m:t>
                                  </m:r>
                                </m:sub>
                                <m:sup>
                                  <m:r>
                                    <a:rPr lang="en-US" sz="5000" b="0" i="1" smtClean="0">
                                      <a:solidFill>
                                        <a:schemeClr val="tx1">
                                          <a:lumMod val="75000"/>
                                          <a:lumOff val="25000"/>
                                        </a:schemeClr>
                                      </a:solidFill>
                                      <a:latin typeface="Cambria Math" panose="02040503050406030204" pitchFamily="18" charset="0"/>
                                    </a:rPr>
                                    <m:t>𝑇</m:t>
                                  </m:r>
                                </m:sup>
                              </m:sSubSup>
                              <m:r>
                                <a:rPr lang="en-US" sz="5000" b="1" i="1" smtClean="0">
                                  <a:solidFill>
                                    <a:schemeClr val="tx1">
                                      <a:lumMod val="75000"/>
                                      <a:lumOff val="25000"/>
                                    </a:schemeClr>
                                  </a:solidFill>
                                  <a:latin typeface="Cambria Math" panose="02040503050406030204" pitchFamily="18" charset="0"/>
                                </a:rPr>
                                <m:t>,</m:t>
                              </m:r>
                              <m:sSubSup>
                                <m:sSubSupPr>
                                  <m:ctrlPr>
                                    <a:rPr lang="en-US" sz="5000" b="0" i="1" smtClean="0">
                                      <a:solidFill>
                                        <a:schemeClr val="tx1">
                                          <a:lumMod val="75000"/>
                                          <a:lumOff val="25000"/>
                                        </a:schemeClr>
                                      </a:solidFill>
                                      <a:latin typeface="Cambria Math" panose="02040503050406030204" pitchFamily="18" charset="0"/>
                                    </a:rPr>
                                  </m:ctrlPr>
                                </m:sSubSupPr>
                                <m:e>
                                  <m:r>
                                    <a:rPr lang="en-US" sz="5000" b="1" i="1" smtClean="0">
                                      <a:solidFill>
                                        <a:schemeClr val="tx1">
                                          <a:lumMod val="75000"/>
                                          <a:lumOff val="25000"/>
                                        </a:schemeClr>
                                      </a:solidFill>
                                      <a:latin typeface="Cambria Math" panose="02040503050406030204" pitchFamily="18" charset="0"/>
                                    </a:rPr>
                                    <m:t>𝜶</m:t>
                                  </m:r>
                                </m:e>
                                <m:sub>
                                  <m:r>
                                    <a:rPr lang="en-US" sz="5000" b="0" i="1" smtClean="0">
                                      <a:solidFill>
                                        <a:schemeClr val="tx1">
                                          <a:lumMod val="75000"/>
                                          <a:lumOff val="25000"/>
                                        </a:schemeClr>
                                      </a:solidFill>
                                      <a:latin typeface="Cambria Math" panose="02040503050406030204" pitchFamily="18" charset="0"/>
                                    </a:rPr>
                                    <m:t>0</m:t>
                                  </m:r>
                                </m:sub>
                                <m:sup>
                                  <m:r>
                                    <a:rPr lang="en-US" sz="5000" b="0" i="1" smtClean="0">
                                      <a:solidFill>
                                        <a:schemeClr val="tx1">
                                          <a:lumMod val="75000"/>
                                          <a:lumOff val="25000"/>
                                        </a:schemeClr>
                                      </a:solidFill>
                                      <a:latin typeface="Cambria Math" panose="02040503050406030204" pitchFamily="18" charset="0"/>
                                    </a:rPr>
                                    <m:t>𝑇</m:t>
                                  </m:r>
                                </m:sup>
                              </m:sSubSup>
                              <m:r>
                                <a:rPr lang="en-US" sz="5000" b="0" i="1" smtClean="0">
                                  <a:solidFill>
                                    <a:schemeClr val="tx1">
                                      <a:lumMod val="75000"/>
                                      <a:lumOff val="25000"/>
                                    </a:schemeClr>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r>
                                    <a:rPr lang="en-US" sz="5000" b="1" i="1" smtClean="0">
                                      <a:solidFill>
                                        <a:schemeClr val="tx1">
                                          <a:lumMod val="75000"/>
                                          <a:lumOff val="25000"/>
                                        </a:schemeClr>
                                      </a:solidFill>
                                      <a:latin typeface="Cambria Math" panose="02040503050406030204" pitchFamily="18" charset="0"/>
                                    </a:rPr>
                                    <m:t>𝜷</m:t>
                                  </m:r>
                                </m:e>
                                <m:sup>
                                  <m:r>
                                    <a:rPr lang="en-US" sz="5000" b="0" i="1" smtClean="0">
                                      <a:solidFill>
                                        <a:schemeClr val="tx1">
                                          <a:lumMod val="75000"/>
                                          <a:lumOff val="25000"/>
                                        </a:schemeClr>
                                      </a:solidFill>
                                      <a:latin typeface="Cambria Math" panose="02040503050406030204" pitchFamily="18" charset="0"/>
                                    </a:rPr>
                                    <m:t>𝑇</m:t>
                                  </m:r>
                                </m:sup>
                              </m:sSup>
                            </m:e>
                          </m:d>
                        </m:e>
                        <m:sup>
                          <m:r>
                            <a:rPr lang="en-US" sz="5000" b="0" i="1" smtClean="0">
                              <a:solidFill>
                                <a:schemeClr val="tx1">
                                  <a:lumMod val="75000"/>
                                  <a:lumOff val="25000"/>
                                </a:schemeClr>
                              </a:solidFill>
                              <a:latin typeface="Cambria Math" panose="02040503050406030204" pitchFamily="18" charset="0"/>
                            </a:rPr>
                            <m:t>𝑇</m:t>
                          </m:r>
                        </m:sup>
                      </m:sSup>
                    </m:oMath>
                  </m:oMathPara>
                </a14:m>
                <a:endParaRPr lang="en-US" sz="5000" dirty="0">
                  <a:solidFill>
                    <a:schemeClr val="tx1">
                      <a:lumMod val="75000"/>
                      <a:lumOff val="25000"/>
                    </a:schemeClr>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36812053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5446" y="2149003"/>
                <a:ext cx="11596123" cy="305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panose="02040503050406030204" pitchFamily="18" charset="0"/>
                        </a:rPr>
                        <m:t>𝒖</m:t>
                      </m:r>
                      <m:d>
                        <m:dPr>
                          <m:ctrlPr>
                            <a:rPr lang="en-US" sz="2800" b="1"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𝜽</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m>
                            <m:mPr>
                              <m:mcs>
                                <m:mc>
                                  <m:mcPr>
                                    <m:count m:val="1"/>
                                    <m:mcJc m:val="center"/>
                                  </m:mcPr>
                                </m:mc>
                              </m:mcs>
                              <m:ctrlPr>
                                <a:rPr lang="en-US" sz="2800" b="0" i="1" smtClean="0">
                                  <a:solidFill>
                                    <a:schemeClr val="tx1">
                                      <a:lumMod val="75000"/>
                                      <a:lumOff val="25000"/>
                                    </a:schemeClr>
                                  </a:solidFill>
                                  <a:latin typeface="Cambria Math" panose="02040503050406030204" pitchFamily="18" charset="0"/>
                                </a:rPr>
                              </m:ctrlPr>
                            </m:mPr>
                            <m:mr>
                              <m:e>
                                <m:r>
                                  <m:rPr>
                                    <m:brk m:alnAt="7"/>
                                  </m:rP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m:rPr>
                                        <m:brk m:alnAt="7"/>
                                      </m:rPr>
                                      <a:rPr lang="en-US" sz="2800" b="0" i="1" smtClean="0">
                                        <a:solidFill>
                                          <a:schemeClr val="tx1">
                                            <a:lumMod val="75000"/>
                                            <a:lumOff val="25000"/>
                                          </a:schemeClr>
                                        </a:solidFill>
                                        <a:latin typeface="Cambria Math" panose="02040503050406030204" pitchFamily="18" charset="0"/>
                                      </a:rPr>
                                      <m:t>𝑚</m:t>
                                    </m:r>
                                  </m:e>
                                  <m:sub>
                                    <m:r>
                                      <m:rPr>
                                        <m:brk m:alnAt="7"/>
                                      </m:rP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m:rPr>
                                        <m:brk m:alnAt="7"/>
                                      </m:rPr>
                                      <a:rPr lang="en-US" sz="2800" b="1" i="0" smtClean="0">
                                        <a:solidFill>
                                          <a:schemeClr val="tx1">
                                            <a:lumMod val="75000"/>
                                            <a:lumOff val="25000"/>
                                          </a:schemeClr>
                                        </a:solidFill>
                                        <a:latin typeface="Cambria Math" panose="02040503050406030204" pitchFamily="18" charset="0"/>
                                      </a:rPr>
                                      <m:t>𝐗</m:t>
                                    </m:r>
                                    <m:r>
                                      <m:rPr>
                                        <m:brk m:alnAt="7"/>
                                      </m:rP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1</m:t>
                                    </m:r>
                                  </m:sub>
                                </m:sSub>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𝑍</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r>
                                  <a:rPr lang="en-US" sz="2800" b="1" i="1" smtClean="0">
                                    <a:solidFill>
                                      <a:schemeClr val="tx1">
                                        <a:lumMod val="75000"/>
                                        <a:lumOff val="25000"/>
                                      </a:schemeClr>
                                    </a:solidFill>
                                    <a:latin typeface="Cambria Math" panose="02040503050406030204" pitchFamily="18" charset="0"/>
                                  </a:rPr>
                                  <m:t>+</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2</m:t>
                                        </m:r>
                                      </m:sub>
                                    </m:sSub>
                                  </m:e>
                                </m:d>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eqArr>
                                  <m:eqArrPr>
                                    <m:ctrlPr>
                                      <a:rPr lang="en-US" sz="2800" b="1" i="1" smtClean="0">
                                        <a:solidFill>
                                          <a:schemeClr val="tx1">
                                            <a:lumMod val="75000"/>
                                            <a:lumOff val="25000"/>
                                          </a:schemeClr>
                                        </a:solidFill>
                                        <a:latin typeface="Cambria Math" panose="02040503050406030204" pitchFamily="18" charset="0"/>
                                      </a:rPr>
                                    </m:ctrlPr>
                                  </m:eqArrPr>
                                  <m:e>
                                    <m:d>
                                      <m:dPr>
                                        <m:ctrlPr>
                                          <a:rPr lang="en-US" sz="2800" b="1"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3</m:t>
                                            </m:r>
                                          </m:sub>
                                        </m:sSub>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r>
                                          <a:rPr lang="en-US" sz="2800" b="1" i="1" smtClean="0">
                                            <a:solidFill>
                                              <a:schemeClr val="tx1">
                                                <a:lumMod val="75000"/>
                                                <a:lumOff val="25000"/>
                                              </a:schemeClr>
                                            </a:solidFill>
                                            <a:latin typeface="Cambria Math" panose="02040503050406030204" pitchFamily="18" charset="0"/>
                                          </a:rPr>
                                          <m:t>𝜷</m:t>
                                        </m:r>
                                      </m:e>
                                    </m:d>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e>
                                    </m:d>
                                    <m:r>
                                      <a:rPr lang="en-US" sz="2800" b="0" i="1" smtClean="0">
                                        <a:solidFill>
                                          <a:schemeClr val="tx1">
                                            <a:lumMod val="75000"/>
                                            <a:lumOff val="25000"/>
                                          </a:schemeClr>
                                        </a:solidFill>
                                        <a:latin typeface="Cambria Math" panose="02040503050406030204" pitchFamily="18" charset="0"/>
                                      </a:rPr>
                                      <m:t>𝑍</m:t>
                                    </m:r>
                                    <m:r>
                                      <a:rPr lang="en-US" sz="2800" b="1" i="0" smtClean="0">
                                        <a:solidFill>
                                          <a:schemeClr val="tx1">
                                            <a:lumMod val="75000"/>
                                            <a:lumOff val="25000"/>
                                          </a:schemeClr>
                                        </a:solidFill>
                                        <a:latin typeface="Cambria Math" panose="02040503050406030204" pitchFamily="18" charset="0"/>
                                      </a:rPr>
                                      <m:t>𝐗</m:t>
                                    </m:r>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1" i="0" smtClean="0">
                                        <a:solidFill>
                                          <a:schemeClr val="tx1">
                                            <a:lumMod val="75000"/>
                                            <a:lumOff val="25000"/>
                                          </a:schemeClr>
                                        </a:solidFill>
                                        <a:latin typeface="Cambria Math" panose="02040503050406030204" pitchFamily="18" charset="0"/>
                                      </a:rPr>
                                      <m:t>𝐗</m:t>
                                    </m:r>
                                  </m:e>
                                  <m:e>
                                    <m:r>
                                      <a:rPr lang="en-US" sz="2800" b="1" i="0" smtClean="0">
                                        <a:solidFill>
                                          <a:schemeClr val="bg1"/>
                                        </a:solidFill>
                                        <a:latin typeface="Cambria Math" panose="02040503050406030204" pitchFamily="18" charset="0"/>
                                      </a:rPr>
                                      <m:t>𝐗</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𝑍</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e>
                                    </m:d>
                                  </m:e>
                                </m:eqArr>
                              </m:e>
                            </m:mr>
                          </m:m>
                        </m:e>
                      </m:d>
                    </m:oMath>
                  </m:oMathPara>
                </a14:m>
                <a:endParaRPr lang="en-US" sz="28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tx1">
                              <a:lumMod val="75000"/>
                              <a:lumOff val="25000"/>
                            </a:schemeClr>
                          </a:solidFill>
                          <a:latin typeface="Cambria Math" panose="02040503050406030204" pitchFamily="18" charset="0"/>
                        </a:rPr>
                        <m:t>𝜽</m:t>
                      </m:r>
                      <m:r>
                        <a:rPr lang="en-US" sz="5000" b="0" i="1" smtClean="0">
                          <a:solidFill>
                            <a:schemeClr val="tx1">
                              <a:lumMod val="75000"/>
                              <a:lumOff val="25000"/>
                            </a:schemeClr>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d>
                            <m:dPr>
                              <m:ctrlPr>
                                <a:rPr lang="en-US" sz="5000" b="0" i="1" smtClean="0">
                                  <a:solidFill>
                                    <a:schemeClr val="tx1">
                                      <a:lumMod val="75000"/>
                                      <a:lumOff val="25000"/>
                                    </a:schemeClr>
                                  </a:solidFill>
                                  <a:latin typeface="Cambria Math" panose="02040503050406030204" pitchFamily="18" charset="0"/>
                                </a:rPr>
                              </m:ctrlPr>
                            </m:dPr>
                            <m:e>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1</m:t>
                                  </m:r>
                                </m:sub>
                              </m:sSub>
                              <m:r>
                                <a:rPr lang="en-US" sz="5000" b="0" i="1" smtClean="0">
                                  <a:solidFill>
                                    <a:schemeClr val="tx1">
                                      <a:lumMod val="75000"/>
                                      <a:lumOff val="25000"/>
                                    </a:schemeClr>
                                  </a:solidFill>
                                  <a:latin typeface="Cambria Math" panose="02040503050406030204" pitchFamily="18" charset="0"/>
                                </a:rPr>
                                <m:t>, </m:t>
                              </m:r>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2</m:t>
                                  </m:r>
                                </m:sub>
                              </m:sSub>
                              <m:r>
                                <a:rPr lang="en-US" sz="5000" b="0" i="1" smtClean="0">
                                  <a:solidFill>
                                    <a:schemeClr val="tx1">
                                      <a:lumMod val="75000"/>
                                      <a:lumOff val="25000"/>
                                    </a:schemeClr>
                                  </a:solidFill>
                                  <a:latin typeface="Cambria Math" panose="02040503050406030204" pitchFamily="18" charset="0"/>
                                </a:rPr>
                                <m:t>,</m:t>
                              </m:r>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3</m:t>
                                  </m:r>
                                </m:sub>
                              </m:sSub>
                              <m:r>
                                <a:rPr lang="en-US" sz="5000" b="1" i="1" smtClean="0">
                                  <a:solidFill>
                                    <a:schemeClr val="tx1">
                                      <a:lumMod val="75000"/>
                                      <a:lumOff val="25000"/>
                                    </a:schemeClr>
                                  </a:solidFill>
                                  <a:latin typeface="Cambria Math" panose="02040503050406030204" pitchFamily="18" charset="0"/>
                                </a:rPr>
                                <m:t>,</m:t>
                              </m:r>
                              <m:sSubSup>
                                <m:sSubSupPr>
                                  <m:ctrlPr>
                                    <a:rPr lang="en-US" sz="5000" b="0" i="1" smtClean="0">
                                      <a:solidFill>
                                        <a:schemeClr val="tx1">
                                          <a:lumMod val="75000"/>
                                          <a:lumOff val="25000"/>
                                        </a:schemeClr>
                                      </a:solidFill>
                                      <a:latin typeface="Cambria Math" panose="02040503050406030204" pitchFamily="18" charset="0"/>
                                    </a:rPr>
                                  </m:ctrlPr>
                                </m:sSubSupPr>
                                <m:e>
                                  <m:r>
                                    <a:rPr lang="en-US" sz="5000" b="1" i="1" smtClean="0">
                                      <a:solidFill>
                                        <a:schemeClr val="tx1">
                                          <a:lumMod val="75000"/>
                                          <a:lumOff val="25000"/>
                                        </a:schemeClr>
                                      </a:solidFill>
                                      <a:latin typeface="Cambria Math" panose="02040503050406030204" pitchFamily="18" charset="0"/>
                                    </a:rPr>
                                    <m:t>𝜶</m:t>
                                  </m:r>
                                </m:e>
                                <m:sub>
                                  <m:r>
                                    <a:rPr lang="en-US" sz="5000" b="0" i="1" smtClean="0">
                                      <a:solidFill>
                                        <a:schemeClr val="tx1">
                                          <a:lumMod val="75000"/>
                                          <a:lumOff val="25000"/>
                                        </a:schemeClr>
                                      </a:solidFill>
                                      <a:latin typeface="Cambria Math" panose="02040503050406030204" pitchFamily="18" charset="0"/>
                                    </a:rPr>
                                    <m:t>1</m:t>
                                  </m:r>
                                </m:sub>
                                <m:sup>
                                  <m:r>
                                    <a:rPr lang="en-US" sz="5000" b="0" i="1" smtClean="0">
                                      <a:solidFill>
                                        <a:schemeClr val="tx1">
                                          <a:lumMod val="75000"/>
                                          <a:lumOff val="25000"/>
                                        </a:schemeClr>
                                      </a:solidFill>
                                      <a:latin typeface="Cambria Math" panose="02040503050406030204" pitchFamily="18" charset="0"/>
                                    </a:rPr>
                                    <m:t>𝑇</m:t>
                                  </m:r>
                                </m:sup>
                              </m:sSubSup>
                              <m:r>
                                <a:rPr lang="en-US" sz="5000" b="1" i="1" smtClean="0">
                                  <a:solidFill>
                                    <a:schemeClr val="tx1">
                                      <a:lumMod val="75000"/>
                                      <a:lumOff val="25000"/>
                                    </a:schemeClr>
                                  </a:solidFill>
                                  <a:latin typeface="Cambria Math" panose="02040503050406030204" pitchFamily="18" charset="0"/>
                                </a:rPr>
                                <m:t>,</m:t>
                              </m:r>
                              <m:sSubSup>
                                <m:sSubSupPr>
                                  <m:ctrlPr>
                                    <a:rPr lang="en-US" sz="5000" b="0" i="1" smtClean="0">
                                      <a:solidFill>
                                        <a:schemeClr val="tx1">
                                          <a:lumMod val="75000"/>
                                          <a:lumOff val="25000"/>
                                        </a:schemeClr>
                                      </a:solidFill>
                                      <a:latin typeface="Cambria Math" panose="02040503050406030204" pitchFamily="18" charset="0"/>
                                    </a:rPr>
                                  </m:ctrlPr>
                                </m:sSubSupPr>
                                <m:e>
                                  <m:r>
                                    <a:rPr lang="en-US" sz="5000" b="1" i="1" smtClean="0">
                                      <a:solidFill>
                                        <a:schemeClr val="tx1">
                                          <a:lumMod val="75000"/>
                                          <a:lumOff val="25000"/>
                                        </a:schemeClr>
                                      </a:solidFill>
                                      <a:latin typeface="Cambria Math" panose="02040503050406030204" pitchFamily="18" charset="0"/>
                                    </a:rPr>
                                    <m:t>𝜶</m:t>
                                  </m:r>
                                </m:e>
                                <m:sub>
                                  <m:r>
                                    <a:rPr lang="en-US" sz="5000" b="0" i="1" smtClean="0">
                                      <a:solidFill>
                                        <a:schemeClr val="tx1">
                                          <a:lumMod val="75000"/>
                                          <a:lumOff val="25000"/>
                                        </a:schemeClr>
                                      </a:solidFill>
                                      <a:latin typeface="Cambria Math" panose="02040503050406030204" pitchFamily="18" charset="0"/>
                                    </a:rPr>
                                    <m:t>0</m:t>
                                  </m:r>
                                </m:sub>
                                <m:sup>
                                  <m:r>
                                    <a:rPr lang="en-US" sz="5000" b="0" i="1" smtClean="0">
                                      <a:solidFill>
                                        <a:schemeClr val="tx1">
                                          <a:lumMod val="75000"/>
                                          <a:lumOff val="25000"/>
                                        </a:schemeClr>
                                      </a:solidFill>
                                      <a:latin typeface="Cambria Math" panose="02040503050406030204" pitchFamily="18" charset="0"/>
                                    </a:rPr>
                                    <m:t>𝑇</m:t>
                                  </m:r>
                                </m:sup>
                              </m:sSubSup>
                              <m:r>
                                <a:rPr lang="en-US" sz="5000" b="0" i="1" smtClean="0">
                                  <a:solidFill>
                                    <a:schemeClr val="tx1">
                                      <a:lumMod val="75000"/>
                                      <a:lumOff val="25000"/>
                                    </a:schemeClr>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r>
                                    <a:rPr lang="en-US" sz="5000" b="1" i="1" smtClean="0">
                                      <a:solidFill>
                                        <a:schemeClr val="tx1">
                                          <a:lumMod val="75000"/>
                                          <a:lumOff val="25000"/>
                                        </a:schemeClr>
                                      </a:solidFill>
                                      <a:latin typeface="Cambria Math" panose="02040503050406030204" pitchFamily="18" charset="0"/>
                                    </a:rPr>
                                    <m:t>𝜷</m:t>
                                  </m:r>
                                </m:e>
                                <m:sup>
                                  <m:r>
                                    <a:rPr lang="en-US" sz="5000" b="0" i="1" smtClean="0">
                                      <a:solidFill>
                                        <a:schemeClr val="tx1">
                                          <a:lumMod val="75000"/>
                                          <a:lumOff val="25000"/>
                                        </a:schemeClr>
                                      </a:solidFill>
                                      <a:latin typeface="Cambria Math" panose="02040503050406030204" pitchFamily="18" charset="0"/>
                                    </a:rPr>
                                    <m:t>𝑇</m:t>
                                  </m:r>
                                </m:sup>
                              </m:sSup>
                            </m:e>
                          </m:d>
                        </m:e>
                        <m:sup>
                          <m:r>
                            <a:rPr lang="en-US" sz="5000" b="0" i="1" smtClean="0">
                              <a:solidFill>
                                <a:schemeClr val="tx1">
                                  <a:lumMod val="75000"/>
                                  <a:lumOff val="25000"/>
                                </a:schemeClr>
                              </a:solidFill>
                              <a:latin typeface="Cambria Math" panose="02040503050406030204" pitchFamily="18" charset="0"/>
                            </a:rPr>
                            <m:t>𝑇</m:t>
                          </m:r>
                        </m:sup>
                      </m:sSup>
                    </m:oMath>
                  </m:oMathPara>
                </a14:m>
                <a:endParaRPr lang="en-US" sz="5000" dirty="0">
                  <a:solidFill>
                    <a:schemeClr val="tx1">
                      <a:lumMod val="75000"/>
                      <a:lumOff val="25000"/>
                    </a:schemeClr>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17523349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4237106" y="2340708"/>
                <a:ext cx="3797193" cy="21003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0" i="1" smtClean="0">
                          <a:solidFill>
                            <a:schemeClr val="bg1"/>
                          </a:solidFill>
                          <a:latin typeface="Cambria Math" panose="02040503050406030204" pitchFamily="18" charset="0"/>
                        </a:rPr>
                        <m:t>0</m:t>
                      </m:r>
                      <m:r>
                        <a:rPr lang="en-US" sz="5000" b="1" i="1" smtClean="0">
                          <a:solidFill>
                            <a:schemeClr val="bg1"/>
                          </a:solidFill>
                          <a:latin typeface="Cambria Math" panose="02040503050406030204" pitchFamily="18" charset="0"/>
                        </a:rPr>
                        <m:t>=</m:t>
                      </m:r>
                      <m:nary>
                        <m:naryPr>
                          <m:chr m:val="∑"/>
                          <m:ctrlPr>
                            <a:rPr lang="en-US" sz="5000" b="1" i="1" smtClean="0">
                              <a:solidFill>
                                <a:schemeClr val="bg1"/>
                              </a:solidFill>
                              <a:latin typeface="Cambria Math" panose="02040503050406030204" pitchFamily="18" charset="0"/>
                            </a:rPr>
                          </m:ctrlPr>
                        </m:naryPr>
                        <m:sub>
                          <m:r>
                            <a:rPr lang="en-US" sz="5000" b="0" i="1" smtClean="0">
                              <a:solidFill>
                                <a:schemeClr val="bg1"/>
                              </a:solidFill>
                              <a:latin typeface="Cambria Math" panose="02040503050406030204" pitchFamily="18" charset="0"/>
                            </a:rPr>
                            <m:t>𝑖</m:t>
                          </m:r>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𝑛</m:t>
                          </m:r>
                        </m:sup>
                        <m:e>
                          <m:sSub>
                            <m:sSubPr>
                              <m:ctrlPr>
                                <a:rPr lang="en-US" sz="5000" i="1">
                                  <a:solidFill>
                                    <a:schemeClr val="bg1"/>
                                  </a:solidFill>
                                  <a:latin typeface="Cambria Math" panose="02040503050406030204" pitchFamily="18" charset="0"/>
                                </a:rPr>
                              </m:ctrlPr>
                            </m:sSubPr>
                            <m:e>
                              <m:r>
                                <a:rPr lang="en-US" sz="5000" i="1">
                                  <a:solidFill>
                                    <a:schemeClr val="bg1"/>
                                  </a:solidFill>
                                  <a:latin typeface="Cambria Math" panose="02040503050406030204" pitchFamily="18" charset="0"/>
                                </a:rPr>
                                <m:t>𝑢</m:t>
                              </m:r>
                            </m:e>
                            <m:sub>
                              <m:r>
                                <a:rPr lang="en-US" sz="5000" i="1">
                                  <a:solidFill>
                                    <a:schemeClr val="bg1"/>
                                  </a:solidFill>
                                  <a:latin typeface="Cambria Math" panose="02040503050406030204" pitchFamily="18" charset="0"/>
                                </a:rPr>
                                <m:t>𝑖</m:t>
                              </m:r>
                            </m:sub>
                          </m:sSub>
                          <m:d>
                            <m:dPr>
                              <m:ctrlPr>
                                <a:rPr lang="en-US" sz="5000" b="1" i="1">
                                  <a:solidFill>
                                    <a:schemeClr val="bg1"/>
                                  </a:solidFill>
                                  <a:latin typeface="Cambria Math" panose="02040503050406030204" pitchFamily="18" charset="0"/>
                                </a:rPr>
                              </m:ctrlPr>
                            </m:dPr>
                            <m:e>
                              <m:r>
                                <a:rPr lang="en-US" sz="5000" b="1" i="1">
                                  <a:solidFill>
                                    <a:schemeClr val="bg1"/>
                                  </a:solidFill>
                                  <a:latin typeface="Cambria Math" panose="02040503050406030204" pitchFamily="18" charset="0"/>
                                </a:rPr>
                                <m:t>𝜽</m:t>
                              </m:r>
                            </m:e>
                          </m:d>
                        </m:e>
                      </m:nary>
                    </m:oMath>
                  </m:oMathPara>
                </a14:m>
                <a:endParaRPr lang="en-US" sz="50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4237106" y="2340708"/>
                <a:ext cx="3797193" cy="2100383"/>
              </a:xfrm>
              <a:prstGeom prst="rect">
                <a:avLst/>
              </a:prstGeom>
              <a:blipFill>
                <a:blip r:embed="rId3"/>
                <a:stretch>
                  <a:fillRect l="-30000" t="-117964" b="-17964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333745C6-EC44-184E-A9DF-AD3B0938B771}"/>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1</m:t>
                                  </m:r>
                                </m:sub>
                              </m:sSub>
                              <m:r>
                                <a:rPr lang="en-US" sz="5000" b="0" i="1" smtClean="0">
                                  <a:solidFill>
                                    <a:schemeClr val="bg1"/>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2</m:t>
                                  </m:r>
                                </m:sub>
                              </m:sSub>
                              <m:r>
                                <a:rPr lang="en-US" sz="5000" b="0" i="1" smtClean="0">
                                  <a:solidFill>
                                    <a:schemeClr val="bg1"/>
                                  </a:solidFill>
                                  <a:latin typeface="Cambria Math" panose="02040503050406030204" pitchFamily="18" charset="0"/>
                                </a:rPr>
                                <m:t>,</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3</m:t>
                                  </m:r>
                                </m:sub>
                              </m:sSub>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𝑇</m:t>
                                  </m:r>
                                </m:sup>
                              </m:sSubSup>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0</m:t>
                                  </m:r>
                                </m:sub>
                                <m:sup>
                                  <m:r>
                                    <a:rPr lang="en-US" sz="5000" b="0" i="1" smtClean="0">
                                      <a:solidFill>
                                        <a:schemeClr val="bg1"/>
                                      </a:solidFill>
                                      <a:latin typeface="Cambria Math" panose="02040503050406030204" pitchFamily="18" charset="0"/>
                                    </a:rPr>
                                    <m:t>𝑇</m:t>
                                  </m:r>
                                </m:sup>
                              </m:sSubSup>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p:sp>
            <p:nvSpPr>
              <p:cNvPr id="7" name="TextBox 6">
                <a:extLst>
                  <a:ext uri="{FF2B5EF4-FFF2-40B4-BE49-F238E27FC236}">
                    <a16:creationId xmlns:a16="http://schemas.microsoft.com/office/drawing/2014/main" id="{333745C6-EC44-184E-A9DF-AD3B0938B771}"/>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8822194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6AB36-A4B3-F44A-AA04-807BBFBDAD2F}"/>
              </a:ext>
            </a:extLst>
          </p:cNvPr>
          <p:cNvSpPr>
            <a:spLocks noGrp="1"/>
          </p:cNvSpPr>
          <p:nvPr>
            <p:ph type="title"/>
          </p:nvPr>
        </p:nvSpPr>
        <p:spPr/>
        <p:txBody>
          <a:bodyPr/>
          <a:lstStyle/>
          <a:p>
            <a:r>
              <a:rPr lang="en-US" dirty="0"/>
              <a:t>M-Estimation</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43826E6B-2785-D948-9652-D5DB99D380FA}"/>
                  </a:ext>
                </a:extLst>
              </p:cNvPr>
              <p:cNvSpPr txBox="1"/>
              <p:nvPr/>
            </p:nvSpPr>
            <p:spPr>
              <a:xfrm>
                <a:off x="2273479" y="2857613"/>
                <a:ext cx="7645042" cy="106657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ad>
                        <m:radPr>
                          <m:degHide m:val="on"/>
                          <m:ctrlPr>
                            <a:rPr lang="en-US" sz="4800" b="0" i="1" smtClean="0">
                              <a:solidFill>
                                <a:schemeClr val="bg1"/>
                              </a:solidFill>
                              <a:latin typeface="Cambria Math" panose="02040503050406030204" pitchFamily="18" charset="0"/>
                            </a:rPr>
                          </m:ctrlPr>
                        </m:radPr>
                        <m:deg/>
                        <m:e>
                          <m:r>
                            <a:rPr lang="en-US" sz="4800" b="0" i="1" smtClean="0">
                              <a:solidFill>
                                <a:schemeClr val="bg1"/>
                              </a:solidFill>
                              <a:latin typeface="Cambria Math" panose="02040503050406030204" pitchFamily="18" charset="0"/>
                            </a:rPr>
                            <m:t>𝑛</m:t>
                          </m:r>
                        </m:e>
                      </m:rad>
                      <m:d>
                        <m:dPr>
                          <m:ctrlPr>
                            <a:rPr lang="en-US" sz="4800" b="0" i="1" smtClean="0">
                              <a:solidFill>
                                <a:schemeClr val="bg1"/>
                              </a:solidFill>
                              <a:latin typeface="Cambria Math" panose="02040503050406030204" pitchFamily="18" charset="0"/>
                            </a:rPr>
                          </m:ctrlPr>
                        </m:dPr>
                        <m:e>
                          <m:acc>
                            <m:accPr>
                              <m:chr m:val="̂"/>
                              <m:ctrlPr>
                                <a:rPr lang="en-US" sz="4800" b="1" i="1" smtClean="0">
                                  <a:solidFill>
                                    <a:schemeClr val="bg1"/>
                                  </a:solidFill>
                                  <a:latin typeface="Cambria Math" panose="02040503050406030204" pitchFamily="18" charset="0"/>
                                </a:rPr>
                              </m:ctrlPr>
                            </m:accPr>
                            <m:e>
                              <m:r>
                                <a:rPr lang="en-US" sz="4800" b="1" i="1" smtClean="0">
                                  <a:solidFill>
                                    <a:schemeClr val="bg1"/>
                                  </a:solidFill>
                                  <a:latin typeface="Cambria Math" panose="02040503050406030204" pitchFamily="18" charset="0"/>
                                </a:rPr>
                                <m:t>𝜽</m:t>
                              </m:r>
                            </m:e>
                          </m:acc>
                          <m:r>
                            <a:rPr lang="en-US" sz="4800" b="0" i="1" smtClean="0">
                              <a:solidFill>
                                <a:schemeClr val="bg1"/>
                              </a:solidFill>
                              <a:latin typeface="Cambria Math" panose="02040503050406030204" pitchFamily="18" charset="0"/>
                            </a:rPr>
                            <m:t>−</m:t>
                          </m:r>
                          <m:r>
                            <a:rPr lang="en-US" sz="4800" b="1" i="1" smtClean="0">
                              <a:solidFill>
                                <a:schemeClr val="bg1"/>
                              </a:solidFill>
                              <a:latin typeface="Cambria Math" panose="02040503050406030204" pitchFamily="18" charset="0"/>
                            </a:rPr>
                            <m:t>𝜽</m:t>
                          </m:r>
                        </m:e>
                      </m:d>
                      <m:groupChr>
                        <m:groupChrPr>
                          <m:chr m:val="→"/>
                          <m:vertJc m:val="bot"/>
                          <m:ctrlPr>
                            <a:rPr lang="en-US" sz="4800" b="0" i="1" smtClean="0">
                              <a:solidFill>
                                <a:schemeClr val="bg1"/>
                              </a:solidFill>
                              <a:latin typeface="Cambria Math" panose="02040503050406030204" pitchFamily="18" charset="0"/>
                            </a:rPr>
                          </m:ctrlPr>
                        </m:groupChrPr>
                        <m:e>
                          <m:r>
                            <m:rPr>
                              <m:brk m:alnAt="2"/>
                            </m:rPr>
                            <a:rPr lang="en-US" sz="4800" b="0" i="1" smtClean="0">
                              <a:solidFill>
                                <a:schemeClr val="bg1"/>
                              </a:solidFill>
                              <a:latin typeface="Cambria Math" panose="02040503050406030204" pitchFamily="18" charset="0"/>
                            </a:rPr>
                            <m:t>𝑑</m:t>
                          </m:r>
                        </m:e>
                      </m:groupChr>
                      <m:r>
                        <a:rPr lang="en-US" sz="4800" b="0" i="1" smtClean="0">
                          <a:solidFill>
                            <a:schemeClr val="bg1"/>
                          </a:solidFill>
                          <a:latin typeface="Cambria Math" panose="02040503050406030204" pitchFamily="18" charset="0"/>
                        </a:rPr>
                        <m:t>𝑁</m:t>
                      </m:r>
                      <m:r>
                        <a:rPr lang="en-US" sz="4800" b="0" i="1" smtClean="0">
                          <a:solidFill>
                            <a:schemeClr val="bg1"/>
                          </a:solidFill>
                          <a:latin typeface="Cambria Math" panose="02040503050406030204" pitchFamily="18" charset="0"/>
                        </a:rPr>
                        <m:t>(0, </m:t>
                      </m:r>
                      <m:sSup>
                        <m:sSupPr>
                          <m:ctrlPr>
                            <a:rPr lang="en-US" sz="4800" b="0" i="1" smtClean="0">
                              <a:solidFill>
                                <a:schemeClr val="bg1"/>
                              </a:solidFill>
                              <a:latin typeface="Cambria Math" panose="02040503050406030204" pitchFamily="18" charset="0"/>
                            </a:rPr>
                          </m:ctrlPr>
                        </m:sSupPr>
                        <m:e>
                          <m:r>
                            <a:rPr lang="en-US" sz="4800" b="1" i="0" smtClean="0">
                              <a:solidFill>
                                <a:schemeClr val="bg1"/>
                              </a:solidFill>
                              <a:latin typeface="Cambria Math" panose="02040503050406030204" pitchFamily="18" charset="0"/>
                            </a:rPr>
                            <m:t>𝐀</m:t>
                          </m:r>
                        </m:e>
                        <m:sup>
                          <m:r>
                            <a:rPr lang="en-US" sz="4800" b="0" i="1" smtClean="0">
                              <a:solidFill>
                                <a:schemeClr val="bg1"/>
                              </a:solidFill>
                              <a:latin typeface="Cambria Math" panose="02040503050406030204" pitchFamily="18" charset="0"/>
                            </a:rPr>
                            <m:t>−1</m:t>
                          </m:r>
                        </m:sup>
                      </m:sSup>
                      <m:r>
                        <a:rPr lang="en-US" sz="4800" b="1" i="0" smtClean="0">
                          <a:solidFill>
                            <a:schemeClr val="bg1"/>
                          </a:solidFill>
                          <a:latin typeface="Cambria Math" panose="02040503050406030204" pitchFamily="18" charset="0"/>
                        </a:rPr>
                        <m:t>𝐁</m:t>
                      </m:r>
                      <m:sSup>
                        <m:sSupPr>
                          <m:ctrlPr>
                            <a:rPr lang="en-US" sz="4800" b="0" i="1" smtClean="0">
                              <a:solidFill>
                                <a:schemeClr val="bg1"/>
                              </a:solidFill>
                              <a:latin typeface="Cambria Math" panose="02040503050406030204" pitchFamily="18" charset="0"/>
                            </a:rPr>
                          </m:ctrlPr>
                        </m:sSupPr>
                        <m:e>
                          <m:r>
                            <a:rPr lang="en-US" sz="4800" b="1" i="0" smtClean="0">
                              <a:solidFill>
                                <a:schemeClr val="bg1"/>
                              </a:solidFill>
                              <a:latin typeface="Cambria Math" panose="02040503050406030204" pitchFamily="18" charset="0"/>
                            </a:rPr>
                            <m:t>𝐀</m:t>
                          </m:r>
                        </m:e>
                        <m:sup>
                          <m:r>
                            <a:rPr lang="en-US" sz="4800" b="0" i="1" smtClean="0">
                              <a:solidFill>
                                <a:schemeClr val="bg1"/>
                              </a:solidFill>
                              <a:latin typeface="Cambria Math" panose="02040503050406030204" pitchFamily="18" charset="0"/>
                            </a:rPr>
                            <m:t>−</m:t>
                          </m:r>
                          <m:r>
                            <a:rPr lang="en-US" sz="4800" b="0" i="1" smtClean="0">
                              <a:solidFill>
                                <a:schemeClr val="bg1"/>
                              </a:solidFill>
                              <a:latin typeface="Cambria Math" panose="02040503050406030204" pitchFamily="18" charset="0"/>
                            </a:rPr>
                            <m:t>𝑇</m:t>
                          </m:r>
                        </m:sup>
                      </m:sSup>
                      <m:r>
                        <a:rPr lang="en-US" sz="4800" b="0" i="1" smtClean="0">
                          <a:solidFill>
                            <a:schemeClr val="bg1"/>
                          </a:solidFill>
                          <a:latin typeface="Cambria Math" panose="02040503050406030204" pitchFamily="18" charset="0"/>
                        </a:rPr>
                        <m:t>)</m:t>
                      </m:r>
                    </m:oMath>
                  </m:oMathPara>
                </a14:m>
                <a:endParaRPr lang="en-US" sz="4800" dirty="0"/>
              </a:p>
            </p:txBody>
          </p:sp>
        </mc:Choice>
        <mc:Fallback>
          <p:sp>
            <p:nvSpPr>
              <p:cNvPr id="4" name="TextBox 3">
                <a:extLst>
                  <a:ext uri="{FF2B5EF4-FFF2-40B4-BE49-F238E27FC236}">
                    <a16:creationId xmlns:a16="http://schemas.microsoft.com/office/drawing/2014/main" id="{43826E6B-2785-D948-9652-D5DB99D380FA}"/>
                  </a:ext>
                </a:extLst>
              </p:cNvPr>
              <p:cNvSpPr txBox="1">
                <a:spLocks noRot="1" noChangeAspect="1" noMove="1" noResize="1" noEditPoints="1" noAdjustHandles="1" noChangeArrowheads="1" noChangeShapeType="1" noTextEdit="1"/>
              </p:cNvSpPr>
              <p:nvPr/>
            </p:nvSpPr>
            <p:spPr>
              <a:xfrm>
                <a:off x="2273479" y="2857613"/>
                <a:ext cx="7645042" cy="1066574"/>
              </a:xfrm>
              <a:prstGeom prst="rect">
                <a:avLst/>
              </a:prstGeom>
              <a:blipFill>
                <a:blip r:embed="rId3"/>
                <a:stretch>
                  <a:fillRect t="-2353" r="-2488" b="-55294"/>
                </a:stretch>
              </a:blipFill>
            </p:spPr>
            <p:txBody>
              <a:bodyPr/>
              <a:lstStyle/>
              <a:p>
                <a:r>
                  <a:rPr lang="en-US">
                    <a:noFill/>
                  </a:rPr>
                  <a:t> </a:t>
                </a:r>
              </a:p>
            </p:txBody>
          </p:sp>
        </mc:Fallback>
      </mc:AlternateContent>
    </p:spTree>
    <p:extLst>
      <p:ext uri="{BB962C8B-B14F-4D97-AF65-F5344CB8AC3E}">
        <p14:creationId xmlns:p14="http://schemas.microsoft.com/office/powerpoint/2010/main" val="15510936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p:txBody>
          <a:bodyPr/>
          <a:lstStyle/>
          <a:p>
            <a:r>
              <a:rPr lang="en-US" dirty="0"/>
              <a:t>Sandwich estimator</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A118B6A-867E-F94E-B1CD-649C69989621}"/>
                  </a:ext>
                </a:extLst>
              </p:cNvPr>
              <p:cNvSpPr txBox="1"/>
              <p:nvPr/>
            </p:nvSpPr>
            <p:spPr>
              <a:xfrm>
                <a:off x="3972931" y="2869077"/>
                <a:ext cx="4322337"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−1</m:t>
                          </m:r>
                        </m:sup>
                      </m:sSup>
                      <m:r>
                        <a:rPr lang="en-US" sz="8000" b="1" i="0" smtClean="0">
                          <a:solidFill>
                            <a:schemeClr val="bg1"/>
                          </a:solidFill>
                          <a:latin typeface="Cambria Math" panose="02040503050406030204" pitchFamily="18" charset="0"/>
                        </a:rPr>
                        <m:t>𝐁</m:t>
                      </m:r>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m:t>
                          </m:r>
                          <m:r>
                            <a:rPr lang="en-US" sz="8000" b="0" i="1" smtClean="0">
                              <a:solidFill>
                                <a:schemeClr val="bg1"/>
                              </a:solidFill>
                              <a:latin typeface="Cambria Math" panose="02040503050406030204" pitchFamily="18" charset="0"/>
                            </a:rPr>
                            <m:t>𝑇</m:t>
                          </m:r>
                        </m:sup>
                      </m:sSup>
                    </m:oMath>
                  </m:oMathPara>
                </a14:m>
                <a:endParaRPr lang="en-US" sz="8000" dirty="0">
                  <a:solidFill>
                    <a:schemeClr val="bg1"/>
                  </a:solidFill>
                </a:endParaRPr>
              </a:p>
            </p:txBody>
          </p:sp>
        </mc:Choice>
        <mc:Fallback>
          <p:sp>
            <p:nvSpPr>
              <p:cNvPr id="6" name="TextBox 5">
                <a:extLst>
                  <a:ext uri="{FF2B5EF4-FFF2-40B4-BE49-F238E27FC236}">
                    <a16:creationId xmlns:a16="http://schemas.microsoft.com/office/drawing/2014/main" id="{6A118B6A-867E-F94E-B1CD-649C69989621}"/>
                  </a:ext>
                </a:extLst>
              </p:cNvPr>
              <p:cNvSpPr txBox="1">
                <a:spLocks noRot="1" noChangeAspect="1" noMove="1" noResize="1" noEditPoints="1" noAdjustHandles="1" noChangeArrowheads="1" noChangeShapeType="1" noTextEdit="1"/>
              </p:cNvSpPr>
              <p:nvPr/>
            </p:nvSpPr>
            <p:spPr>
              <a:xfrm>
                <a:off x="3972931" y="2869077"/>
                <a:ext cx="4322337" cy="1231106"/>
              </a:xfrm>
              <a:prstGeom prst="rect">
                <a:avLst/>
              </a:prstGeom>
              <a:blipFill>
                <a:blip r:embed="rId3"/>
                <a:stretch>
                  <a:fillRect l="-4692" r="-880" b="-6122"/>
                </a:stretch>
              </a:blipFill>
            </p:spPr>
            <p:txBody>
              <a:bodyPr/>
              <a:lstStyle/>
              <a:p>
                <a:r>
                  <a:rPr lang="en-US">
                    <a:noFill/>
                  </a:rPr>
                  <a:t> </a:t>
                </a:r>
              </a:p>
            </p:txBody>
          </p:sp>
        </mc:Fallback>
      </mc:AlternateContent>
    </p:spTree>
    <p:extLst>
      <p:ext uri="{BB962C8B-B14F-4D97-AF65-F5344CB8AC3E}">
        <p14:creationId xmlns:p14="http://schemas.microsoft.com/office/powerpoint/2010/main" val="39163160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p:txBody>
          <a:bodyPr/>
          <a:lstStyle/>
          <a:p>
            <a:r>
              <a:rPr lang="en-US" dirty="0"/>
              <a:t>Sandwich estimator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08BFA9B-C1F4-1A49-AA2D-762908ABC128}"/>
                  </a:ext>
                </a:extLst>
              </p:cNvPr>
              <p:cNvSpPr txBox="1"/>
              <p:nvPr/>
            </p:nvSpPr>
            <p:spPr>
              <a:xfrm>
                <a:off x="3773979" y="4415191"/>
                <a:ext cx="4620817" cy="17122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0" smtClean="0">
                          <a:solidFill>
                            <a:schemeClr val="bg1"/>
                          </a:solidFill>
                          <a:latin typeface="Cambria Math" panose="02040503050406030204" pitchFamily="18" charset="0"/>
                        </a:rPr>
                        <m:t>𝐀</m:t>
                      </m:r>
                      <m:r>
                        <a:rPr lang="en-US" sz="5000" b="0" i="1" smtClean="0">
                          <a:solidFill>
                            <a:schemeClr val="bg1"/>
                          </a:solidFill>
                          <a:latin typeface="Cambria Math" panose="02040503050406030204" pitchFamily="18" charset="0"/>
                        </a:rPr>
                        <m:t>=−</m:t>
                      </m:r>
                      <m:r>
                        <a:rPr lang="en-US" sz="5000" b="0" i="1" smtClean="0">
                          <a:solidFill>
                            <a:schemeClr val="bg1"/>
                          </a:solidFill>
                          <a:latin typeface="Cambria Math" panose="02040503050406030204" pitchFamily="18" charset="0"/>
                        </a:rPr>
                        <m:t>𝐸</m:t>
                      </m:r>
                      <m:d>
                        <m:dPr>
                          <m:begChr m:val="["/>
                          <m:endChr m:val="]"/>
                          <m:ctrlPr>
                            <a:rPr lang="en-US" sz="5000" b="0" i="1" smtClean="0">
                              <a:solidFill>
                                <a:schemeClr val="bg1"/>
                              </a:solidFill>
                              <a:latin typeface="Cambria Math" panose="02040503050406030204" pitchFamily="18" charset="0"/>
                            </a:rPr>
                          </m:ctrlPr>
                        </m:dPr>
                        <m:e>
                          <m:f>
                            <m:fPr>
                              <m:ctrlPr>
                                <a:rPr lang="en-US" sz="5000" b="0" i="1" smtClean="0">
                                  <a:solidFill>
                                    <a:schemeClr val="bg1"/>
                                  </a:solidFill>
                                  <a:latin typeface="Cambria Math" panose="02040503050406030204" pitchFamily="18" charset="0"/>
                                </a:rPr>
                              </m:ctrlPr>
                            </m:fPr>
                            <m:num>
                              <m:r>
                                <a:rPr lang="en-US" sz="5000" b="0" i="1" smtClean="0">
                                  <a:solidFill>
                                    <a:schemeClr val="bg1"/>
                                  </a:solidFill>
                                  <a:latin typeface="Cambria Math" panose="02040503050406030204" pitchFamily="18" charset="0"/>
                                </a:rPr>
                                <m:t>𝜕</m:t>
                              </m:r>
                              <m:r>
                                <a:rPr lang="en-US" sz="5000" b="1" i="1" smtClean="0">
                                  <a:solidFill>
                                    <a:schemeClr val="bg1"/>
                                  </a:solidFill>
                                  <a:latin typeface="Cambria Math" panose="02040503050406030204" pitchFamily="18" charset="0"/>
                                </a:rPr>
                                <m:t>𝒖</m:t>
                              </m:r>
                              <m:d>
                                <m:dPr>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𝜽</m:t>
                                  </m:r>
                                </m:e>
                              </m:d>
                            </m:num>
                            <m:den>
                              <m:r>
                                <a:rPr lang="en-US" sz="5000" b="0" i="1" smtClean="0">
                                  <a:solidFill>
                                    <a:schemeClr val="bg1"/>
                                  </a:solidFill>
                                  <a:latin typeface="Cambria Math" panose="02040503050406030204" pitchFamily="18" charset="0"/>
                                </a:rPr>
                                <m:t>𝜕</m:t>
                              </m:r>
                              <m:r>
                                <a:rPr lang="en-US" sz="5000" b="1" i="1" smtClean="0">
                                  <a:solidFill>
                                    <a:schemeClr val="bg1"/>
                                  </a:solidFill>
                                  <a:latin typeface="Cambria Math" panose="02040503050406030204" pitchFamily="18" charset="0"/>
                                </a:rPr>
                                <m:t>𝜽</m:t>
                              </m:r>
                            </m:den>
                          </m:f>
                        </m:e>
                      </m:d>
                    </m:oMath>
                  </m:oMathPara>
                </a14:m>
                <a:endParaRPr lang="en-US" sz="5000" dirty="0">
                  <a:solidFill>
                    <a:schemeClr val="bg1"/>
                  </a:solidFill>
                </a:endParaRPr>
              </a:p>
            </p:txBody>
          </p:sp>
        </mc:Choice>
        <mc:Fallback xmlns="">
          <p:sp>
            <p:nvSpPr>
              <p:cNvPr id="5" name="TextBox 4">
                <a:extLst>
                  <a:ext uri="{FF2B5EF4-FFF2-40B4-BE49-F238E27FC236}">
                    <a16:creationId xmlns:a16="http://schemas.microsoft.com/office/drawing/2014/main" id="{A08BFA9B-C1F4-1A49-AA2D-762908ABC128}"/>
                  </a:ext>
                </a:extLst>
              </p:cNvPr>
              <p:cNvSpPr txBox="1">
                <a:spLocks noRot="1" noChangeAspect="1" noMove="1" noResize="1" noEditPoints="1" noAdjustHandles="1" noChangeArrowheads="1" noChangeShapeType="1" noTextEdit="1"/>
              </p:cNvSpPr>
              <p:nvPr/>
            </p:nvSpPr>
            <p:spPr>
              <a:xfrm>
                <a:off x="3773979" y="4415191"/>
                <a:ext cx="4620817" cy="1712264"/>
              </a:xfrm>
              <a:prstGeom prst="rect">
                <a:avLst/>
              </a:prstGeom>
              <a:blipFill>
                <a:blip r:embed="rId3"/>
                <a:stretch>
                  <a:fillRect l="-2466" b="-149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6503116-F0BC-1749-BD4B-FCB48EDE3797}"/>
                  </a:ext>
                </a:extLst>
              </p:cNvPr>
              <p:cNvSpPr txBox="1"/>
              <p:nvPr/>
            </p:nvSpPr>
            <p:spPr>
              <a:xfrm>
                <a:off x="3972931" y="2869077"/>
                <a:ext cx="4322337"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−1</m:t>
                          </m:r>
                        </m:sup>
                      </m:sSup>
                      <m:r>
                        <a:rPr lang="en-US" sz="8000" b="1" i="0" smtClean="0">
                          <a:solidFill>
                            <a:schemeClr val="bg1"/>
                          </a:solidFill>
                          <a:latin typeface="Cambria Math" panose="02040503050406030204" pitchFamily="18" charset="0"/>
                        </a:rPr>
                        <m:t>𝐁</m:t>
                      </m:r>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m:t>
                          </m:r>
                          <m:r>
                            <a:rPr lang="en-US" sz="8000" b="0" i="1" smtClean="0">
                              <a:solidFill>
                                <a:schemeClr val="bg1"/>
                              </a:solidFill>
                              <a:latin typeface="Cambria Math" panose="02040503050406030204" pitchFamily="18" charset="0"/>
                            </a:rPr>
                            <m:t>𝑇</m:t>
                          </m:r>
                        </m:sup>
                      </m:sSup>
                    </m:oMath>
                  </m:oMathPara>
                </a14:m>
                <a:endParaRPr lang="en-US" sz="8000" dirty="0">
                  <a:solidFill>
                    <a:schemeClr val="bg1"/>
                  </a:solidFill>
                </a:endParaRPr>
              </a:p>
            </p:txBody>
          </p:sp>
        </mc:Choice>
        <mc:Fallback>
          <p:sp>
            <p:nvSpPr>
              <p:cNvPr id="7" name="TextBox 6">
                <a:extLst>
                  <a:ext uri="{FF2B5EF4-FFF2-40B4-BE49-F238E27FC236}">
                    <a16:creationId xmlns:a16="http://schemas.microsoft.com/office/drawing/2014/main" id="{96503116-F0BC-1749-BD4B-FCB48EDE3797}"/>
                  </a:ext>
                </a:extLst>
              </p:cNvPr>
              <p:cNvSpPr txBox="1">
                <a:spLocks noRot="1" noChangeAspect="1" noMove="1" noResize="1" noEditPoints="1" noAdjustHandles="1" noChangeArrowheads="1" noChangeShapeType="1" noTextEdit="1"/>
              </p:cNvSpPr>
              <p:nvPr/>
            </p:nvSpPr>
            <p:spPr>
              <a:xfrm>
                <a:off x="3972931" y="2869077"/>
                <a:ext cx="4322337" cy="1231106"/>
              </a:xfrm>
              <a:prstGeom prst="rect">
                <a:avLst/>
              </a:prstGeom>
              <a:blipFill>
                <a:blip r:embed="rId4"/>
                <a:stretch>
                  <a:fillRect l="-4692" r="-880" b="-6122"/>
                </a:stretch>
              </a:blipFill>
            </p:spPr>
            <p:txBody>
              <a:bodyPr/>
              <a:lstStyle/>
              <a:p>
                <a:r>
                  <a:rPr lang="en-US">
                    <a:noFill/>
                  </a:rPr>
                  <a:t> </a:t>
                </a:r>
              </a:p>
            </p:txBody>
          </p:sp>
        </mc:Fallback>
      </mc:AlternateContent>
    </p:spTree>
    <p:extLst>
      <p:ext uri="{BB962C8B-B14F-4D97-AF65-F5344CB8AC3E}">
        <p14:creationId xmlns:p14="http://schemas.microsoft.com/office/powerpoint/2010/main" val="3061683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DEF12C-AB4D-1C45-8D01-D2B17AF60741}"/>
              </a:ext>
            </a:extLst>
          </p:cNvPr>
          <p:cNvPicPr>
            <a:picLocks noChangeAspect="1"/>
          </p:cNvPicPr>
          <p:nvPr/>
        </p:nvPicPr>
        <p:blipFill>
          <a:blip r:embed="rId3">
            <a:duotone>
              <a:schemeClr val="accent1">
                <a:shade val="45000"/>
                <a:satMod val="135000"/>
              </a:schemeClr>
              <a:prstClr val="white"/>
            </a:duotone>
          </a:blip>
          <a:stretch>
            <a:fillRect/>
          </a:stretch>
        </p:blipFill>
        <p:spPr>
          <a:xfrm>
            <a:off x="8392698" y="4727652"/>
            <a:ext cx="1072295" cy="536148"/>
          </a:xfrm>
          <a:prstGeom prst="rect">
            <a:avLst/>
          </a:prstGeom>
        </p:spPr>
      </p:pic>
      <p:sp>
        <p:nvSpPr>
          <p:cNvPr id="8" name="Right Arrow 7"/>
          <p:cNvSpPr/>
          <p:nvPr/>
        </p:nvSpPr>
        <p:spPr bwMode="auto">
          <a:xfrm rot="19840580">
            <a:off x="4205261" y="3003909"/>
            <a:ext cx="1399823" cy="615160"/>
          </a:xfrm>
          <a:prstGeom prst="rightArrow">
            <a:avLst>
              <a:gd name="adj1" fmla="val 50000"/>
              <a:gd name="adj2" fmla="val 47778"/>
            </a:avLst>
          </a:prstGeom>
          <a:solidFill>
            <a:schemeClr val="accent1"/>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9" name="Right Arrow 8"/>
          <p:cNvSpPr/>
          <p:nvPr/>
        </p:nvSpPr>
        <p:spPr bwMode="auto">
          <a:xfrm rot="1800947">
            <a:off x="4179469" y="4004769"/>
            <a:ext cx="1399823" cy="615160"/>
          </a:xfrm>
          <a:prstGeom prst="rightArrow">
            <a:avLst>
              <a:gd name="adj1" fmla="val 50000"/>
              <a:gd name="adj2" fmla="val 47778"/>
            </a:avLst>
          </a:prstGeom>
          <a:solidFill>
            <a:schemeClr val="accent6"/>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1" name="TextBox 10"/>
          <p:cNvSpPr txBox="1"/>
          <p:nvPr/>
        </p:nvSpPr>
        <p:spPr>
          <a:xfrm>
            <a:off x="5666038" y="2700545"/>
            <a:ext cx="2710319" cy="666786"/>
          </a:xfrm>
          <a:prstGeom prst="rect">
            <a:avLst/>
          </a:prstGeom>
          <a:noFill/>
        </p:spPr>
        <p:txBody>
          <a:bodyPr wrap="square" rtlCol="0">
            <a:spAutoFit/>
          </a:bodyPr>
          <a:lstStyle/>
          <a:p>
            <a:r>
              <a:rPr lang="en-US" sz="3733" b="1" dirty="0">
                <a:solidFill>
                  <a:schemeClr val="accent1"/>
                </a:solidFill>
                <a:latin typeface="Franklin Gothic Heavy" charset="0"/>
                <a:ea typeface="Franklin Gothic Heavy" charset="0"/>
                <a:cs typeface="Franklin Gothic Heavy" charset="0"/>
              </a:rPr>
              <a:t>Treatment</a:t>
            </a:r>
            <a:endParaRPr lang="en-US" sz="2133" b="1" dirty="0">
              <a:solidFill>
                <a:schemeClr val="accent1"/>
              </a:solidFill>
              <a:latin typeface="Franklin Gothic Heavy" charset="0"/>
              <a:ea typeface="Franklin Gothic Heavy" charset="0"/>
              <a:cs typeface="Franklin Gothic Heavy" charset="0"/>
            </a:endParaRPr>
          </a:p>
        </p:txBody>
      </p:sp>
      <p:sp>
        <p:nvSpPr>
          <p:cNvPr id="12" name="TextBox 11"/>
          <p:cNvSpPr txBox="1"/>
          <p:nvPr/>
        </p:nvSpPr>
        <p:spPr>
          <a:xfrm>
            <a:off x="5882470" y="4285219"/>
            <a:ext cx="2277455" cy="666786"/>
          </a:xfrm>
          <a:prstGeom prst="rect">
            <a:avLst/>
          </a:prstGeom>
          <a:noFill/>
        </p:spPr>
        <p:txBody>
          <a:bodyPr wrap="square" rtlCol="0">
            <a:spAutoFit/>
          </a:bodyPr>
          <a:lstStyle/>
          <a:p>
            <a:r>
              <a:rPr lang="en-US" sz="3733" b="1" dirty="0">
                <a:solidFill>
                  <a:schemeClr val="accent6"/>
                </a:solidFill>
                <a:latin typeface="Franklin Gothic Heavy" charset="0"/>
                <a:ea typeface="Franklin Gothic Heavy" charset="0"/>
                <a:cs typeface="Franklin Gothic Heavy" charset="0"/>
              </a:rPr>
              <a:t>Control</a:t>
            </a:r>
          </a:p>
        </p:txBody>
      </p:sp>
      <p:sp>
        <p:nvSpPr>
          <p:cNvPr id="13" name="TextBox 12"/>
          <p:cNvSpPr txBox="1"/>
          <p:nvPr/>
        </p:nvSpPr>
        <p:spPr>
          <a:xfrm>
            <a:off x="8376356" y="2778010"/>
            <a:ext cx="1196621" cy="502766"/>
          </a:xfrm>
          <a:prstGeom prst="rect">
            <a:avLst/>
          </a:prstGeom>
          <a:noFill/>
        </p:spPr>
        <p:txBody>
          <a:bodyPr wrap="square" rtlCol="0">
            <a:spAutoFit/>
          </a:bodyPr>
          <a:lstStyle/>
          <a:p>
            <a:r>
              <a:rPr lang="en-US" sz="2667" b="1" dirty="0">
                <a:solidFill>
                  <a:schemeClr val="accent1"/>
                </a:solidFill>
                <a:latin typeface="Franklin Gothic Heavy" charset="0"/>
                <a:ea typeface="Franklin Gothic Heavy" charset="0"/>
                <a:cs typeface="Franklin Gothic Heavy" charset="0"/>
              </a:rPr>
              <a:t>P=0.9</a:t>
            </a:r>
          </a:p>
        </p:txBody>
      </p:sp>
      <p:sp>
        <p:nvSpPr>
          <p:cNvPr id="14" name="TextBox 13"/>
          <p:cNvSpPr txBox="1"/>
          <p:nvPr/>
        </p:nvSpPr>
        <p:spPr>
          <a:xfrm>
            <a:off x="8376355" y="4383552"/>
            <a:ext cx="1196621" cy="502766"/>
          </a:xfrm>
          <a:prstGeom prst="rect">
            <a:avLst/>
          </a:prstGeom>
          <a:noFill/>
        </p:spPr>
        <p:txBody>
          <a:bodyPr wrap="square" rtlCol="0">
            <a:spAutoFit/>
          </a:bodyPr>
          <a:lstStyle/>
          <a:p>
            <a:r>
              <a:rPr lang="en-US" sz="2667" b="1" dirty="0">
                <a:solidFill>
                  <a:schemeClr val="accent6"/>
                </a:solidFill>
                <a:latin typeface="Franklin Gothic Heavy" charset="0"/>
                <a:ea typeface="Franklin Gothic Heavy" charset="0"/>
                <a:cs typeface="Franklin Gothic Heavy" charset="0"/>
              </a:rPr>
              <a:t>P=0.1</a:t>
            </a:r>
          </a:p>
        </p:txBody>
      </p:sp>
      <p:sp>
        <p:nvSpPr>
          <p:cNvPr id="16" name="Title 4"/>
          <p:cNvSpPr txBox="1">
            <a:spLocks/>
          </p:cNvSpPr>
          <p:nvPr/>
        </p:nvSpPr>
        <p:spPr>
          <a:xfrm>
            <a:off x="540937" y="2701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solidFill>
                  <a:schemeClr val="bg1"/>
                </a:solidFill>
                <a:latin typeface="Franklin Gothic Heavy" charset="0"/>
                <a:ea typeface="Franklin Gothic Heavy" charset="0"/>
                <a:cs typeface="Franklin Gothic Heavy" charset="0"/>
              </a:rPr>
              <a:t>Observational Studies</a:t>
            </a:r>
          </a:p>
        </p:txBody>
      </p:sp>
      <p:grpSp>
        <p:nvGrpSpPr>
          <p:cNvPr id="3" name="Group 2"/>
          <p:cNvGrpSpPr/>
          <p:nvPr/>
        </p:nvGrpSpPr>
        <p:grpSpPr>
          <a:xfrm>
            <a:off x="2016735" y="2439646"/>
            <a:ext cx="1967073" cy="2585121"/>
            <a:chOff x="2016735" y="2439646"/>
            <a:chExt cx="1967073" cy="2585121"/>
          </a:xfrm>
        </p:grpSpPr>
        <p:grpSp>
          <p:nvGrpSpPr>
            <p:cNvPr id="24" name="Group 23"/>
            <p:cNvGrpSpPr/>
            <p:nvPr/>
          </p:nvGrpSpPr>
          <p:grpSpPr>
            <a:xfrm>
              <a:off x="2016735" y="2439646"/>
              <a:ext cx="745807" cy="2585121"/>
              <a:chOff x="5400401" y="1486370"/>
              <a:chExt cx="559355" cy="1938841"/>
            </a:xfrm>
          </p:grpSpPr>
          <p:grpSp>
            <p:nvGrpSpPr>
              <p:cNvPr id="27" name="Group 26"/>
              <p:cNvGrpSpPr/>
              <p:nvPr/>
            </p:nvGrpSpPr>
            <p:grpSpPr>
              <a:xfrm>
                <a:off x="5405759" y="1486370"/>
                <a:ext cx="548639" cy="1938841"/>
                <a:chOff x="2699093" y="2184396"/>
                <a:chExt cx="242305" cy="982135"/>
              </a:xfrm>
            </p:grpSpPr>
            <p:sp>
              <p:nvSpPr>
                <p:cNvPr id="40" name="Oval 39"/>
                <p:cNvSpPr/>
                <p:nvPr/>
              </p:nvSpPr>
              <p:spPr bwMode="auto">
                <a:xfrm>
                  <a:off x="2699093" y="2184396"/>
                  <a:ext cx="242305" cy="277918"/>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1" name="Rectangle 40"/>
                <p:cNvSpPr/>
                <p:nvPr/>
              </p:nvSpPr>
              <p:spPr bwMode="auto">
                <a:xfrm>
                  <a:off x="2701713"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8" name="Group 27"/>
              <p:cNvGrpSpPr/>
              <p:nvPr/>
            </p:nvGrpSpPr>
            <p:grpSpPr>
              <a:xfrm>
                <a:off x="5400401" y="1713484"/>
                <a:ext cx="559355" cy="240483"/>
                <a:chOff x="1237102" y="1657048"/>
                <a:chExt cx="1598445" cy="433900"/>
              </a:xfrm>
            </p:grpSpPr>
            <p:grpSp>
              <p:nvGrpSpPr>
                <p:cNvPr id="29" name="Group 28"/>
                <p:cNvGrpSpPr/>
                <p:nvPr/>
              </p:nvGrpSpPr>
              <p:grpSpPr>
                <a:xfrm>
                  <a:off x="1517980" y="1688757"/>
                  <a:ext cx="1070783" cy="402191"/>
                  <a:chOff x="1517980" y="1688757"/>
                  <a:chExt cx="1070783" cy="402191"/>
                </a:xfrm>
              </p:grpSpPr>
              <p:sp>
                <p:nvSpPr>
                  <p:cNvPr id="34" name="Oval 33"/>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5" name="Rectangle 34"/>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6" name="Rectangle 35"/>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37" name="Straight Connector 36"/>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8" name="Straight Connector 37"/>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9" name="Straight Connector 38"/>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30" name="Straight Connector 29"/>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1" name="Straight Connector 30"/>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 name="Straight Connector 31"/>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3" name="Straight Connector 32"/>
                <p:cNvCxnSpPr/>
                <p:nvPr/>
              </p:nvCxnSpPr>
              <p:spPr bwMode="auto">
                <a:xfrm flipH="1" flipV="1">
                  <a:off x="1237102" y="1758497"/>
                  <a:ext cx="533063" cy="269173"/>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45" name="Oval 44"/>
            <p:cNvSpPr/>
            <p:nvPr/>
          </p:nvSpPr>
          <p:spPr bwMode="auto">
            <a:xfrm>
              <a:off x="3252289" y="2439646"/>
              <a:ext cx="731519" cy="7315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6" name="Rectangle 45"/>
            <p:cNvSpPr/>
            <p:nvPr/>
          </p:nvSpPr>
          <p:spPr bwMode="auto">
            <a:xfrm>
              <a:off x="3260199" y="3375639"/>
              <a:ext cx="715705" cy="1649128"/>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44" name="Picture 43"/>
          <p:cNvPicPr>
            <a:picLocks noChangeAspect="1"/>
          </p:cNvPicPr>
          <p:nvPr/>
        </p:nvPicPr>
        <p:blipFill>
          <a:blip r:embed="rId4">
            <a:lum bright="70000" contrast="-70000"/>
          </a:blip>
          <a:stretch>
            <a:fillRect/>
          </a:stretch>
        </p:blipFill>
        <p:spPr>
          <a:xfrm>
            <a:off x="1907875" y="2547625"/>
            <a:ext cx="2628613" cy="2067918"/>
          </a:xfrm>
          <a:prstGeom prst="rect">
            <a:avLst/>
          </a:prstGeom>
        </p:spPr>
      </p:pic>
      <p:pic>
        <p:nvPicPr>
          <p:cNvPr id="42" name="Picture 41">
            <a:extLst>
              <a:ext uri="{FF2B5EF4-FFF2-40B4-BE49-F238E27FC236}">
                <a16:creationId xmlns:a16="http://schemas.microsoft.com/office/drawing/2014/main" id="{33298D7E-CBA0-1D40-9716-FADD1F470439}"/>
              </a:ext>
            </a:extLst>
          </p:cNvPr>
          <p:cNvPicPr>
            <a:picLocks noChangeAspect="1"/>
          </p:cNvPicPr>
          <p:nvPr/>
        </p:nvPicPr>
        <p:blipFill>
          <a:blip r:embed="rId3">
            <a:duotone>
              <a:schemeClr val="accent1">
                <a:shade val="45000"/>
                <a:satMod val="135000"/>
              </a:schemeClr>
              <a:prstClr val="white"/>
            </a:duotone>
          </a:blip>
          <a:stretch>
            <a:fillRect/>
          </a:stretch>
        </p:blipFill>
        <p:spPr>
          <a:xfrm>
            <a:off x="8392698" y="3125631"/>
            <a:ext cx="1072295" cy="536148"/>
          </a:xfrm>
          <a:prstGeom prst="rect">
            <a:avLst/>
          </a:prstGeom>
        </p:spPr>
      </p:pic>
    </p:spTree>
    <p:extLst>
      <p:ext uri="{BB962C8B-B14F-4D97-AF65-F5344CB8AC3E}">
        <p14:creationId xmlns:p14="http://schemas.microsoft.com/office/powerpoint/2010/main" val="183416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13" grpId="0"/>
      <p:bldP spid="1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p:txBody>
          <a:bodyPr/>
          <a:lstStyle/>
          <a:p>
            <a:r>
              <a:rPr lang="en-US" dirty="0"/>
              <a:t>Sandwich estimator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A7DA060-980E-1C4D-92D1-42ED5000B581}"/>
                  </a:ext>
                </a:extLst>
              </p:cNvPr>
              <p:cNvSpPr txBox="1"/>
              <p:nvPr/>
            </p:nvSpPr>
            <p:spPr>
              <a:xfrm>
                <a:off x="3412701" y="4706391"/>
                <a:ext cx="5442837" cy="769441"/>
              </a:xfrm>
              <a:prstGeom prst="rect">
                <a:avLst/>
              </a:prstGeom>
              <a:noFill/>
            </p:spPr>
            <p:txBody>
              <a:bodyPr wrap="none" lIns="0" tIns="0" rIns="0" bIns="0" rtlCol="0">
                <a:spAutoFit/>
              </a:bodyPr>
              <a:lstStyle/>
              <a:p>
                <a14:m>
                  <m:oMath xmlns:m="http://schemas.openxmlformats.org/officeDocument/2006/math">
                    <m:r>
                      <a:rPr lang="en-US" sz="5000" b="1" i="0" smtClean="0">
                        <a:solidFill>
                          <a:schemeClr val="bg1"/>
                        </a:solidFill>
                        <a:latin typeface="Cambria Math" panose="02040503050406030204" pitchFamily="18" charset="0"/>
                      </a:rPr>
                      <m:t>𝐁</m:t>
                    </m:r>
                    <m:r>
                      <a:rPr lang="en-US" sz="5000" b="0" i="1" smtClean="0">
                        <a:solidFill>
                          <a:schemeClr val="bg1"/>
                        </a:solidFill>
                        <a:latin typeface="Cambria Math" panose="02040503050406030204" pitchFamily="18" charset="0"/>
                      </a:rPr>
                      <m:t>=</m:t>
                    </m:r>
                    <m:r>
                      <a:rPr lang="en-US" sz="5000" b="0" i="1" smtClean="0">
                        <a:solidFill>
                          <a:schemeClr val="bg1"/>
                        </a:solidFill>
                        <a:latin typeface="Cambria Math" panose="02040503050406030204" pitchFamily="18" charset="0"/>
                      </a:rPr>
                      <m:t>𝐸</m:t>
                    </m:r>
                    <m:d>
                      <m:dPr>
                        <m:begChr m:val="["/>
                        <m:endChr m:val="]"/>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𝒖</m:t>
                        </m:r>
                        <m:d>
                          <m:dPr>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𝜽</m:t>
                            </m:r>
                          </m:e>
                        </m:d>
                        <m:r>
                          <a:rPr lang="en-US" sz="5000" b="1" i="1" smtClean="0">
                            <a:solidFill>
                              <a:schemeClr val="bg1"/>
                            </a:solidFill>
                            <a:latin typeface="Cambria Math" panose="02040503050406030204" pitchFamily="18" charset="0"/>
                          </a:rPr>
                          <m:t>𝒖</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𝜽</m:t>
                                </m:r>
                              </m:e>
                            </m:d>
                          </m:e>
                          <m:sup>
                            <m:r>
                              <a:rPr lang="en-US" sz="5000" b="0" i="1" smtClean="0">
                                <a:solidFill>
                                  <a:schemeClr val="bg1"/>
                                </a:solidFill>
                                <a:latin typeface="Cambria Math" panose="02040503050406030204" pitchFamily="18" charset="0"/>
                              </a:rPr>
                              <m:t>𝑇</m:t>
                            </m:r>
                          </m:sup>
                        </m:sSup>
                      </m:e>
                    </m:d>
                    <m:r>
                      <a:rPr lang="en-US" sz="5000" b="0" i="1" smtClean="0">
                        <a:solidFill>
                          <a:schemeClr val="bg1"/>
                        </a:solidFill>
                        <a:latin typeface="Cambria Math" panose="02040503050406030204" pitchFamily="18" charset="0"/>
                      </a:rPr>
                      <m:t> </m:t>
                    </m:r>
                  </m:oMath>
                </a14:m>
                <a:r>
                  <a:rPr lang="en-US" sz="5000" dirty="0">
                    <a:solidFill>
                      <a:schemeClr val="bg1"/>
                    </a:solidFill>
                  </a:rPr>
                  <a:t> </a:t>
                </a:r>
              </a:p>
            </p:txBody>
          </p:sp>
        </mc:Choice>
        <mc:Fallback xmlns="">
          <p:sp>
            <p:nvSpPr>
              <p:cNvPr id="7" name="TextBox 6">
                <a:extLst>
                  <a:ext uri="{FF2B5EF4-FFF2-40B4-BE49-F238E27FC236}">
                    <a16:creationId xmlns:a16="http://schemas.microsoft.com/office/drawing/2014/main" id="{9A7DA060-980E-1C4D-92D1-42ED5000B581}"/>
                  </a:ext>
                </a:extLst>
              </p:cNvPr>
              <p:cNvSpPr txBox="1">
                <a:spLocks noRot="1" noChangeAspect="1" noMove="1" noResize="1" noEditPoints="1" noAdjustHandles="1" noChangeArrowheads="1" noChangeShapeType="1" noTextEdit="1"/>
              </p:cNvSpPr>
              <p:nvPr/>
            </p:nvSpPr>
            <p:spPr>
              <a:xfrm>
                <a:off x="3412701" y="4706391"/>
                <a:ext cx="5442837" cy="769441"/>
              </a:xfrm>
              <a:prstGeom prst="rect">
                <a:avLst/>
              </a:prstGeom>
              <a:blipFill>
                <a:blip r:embed="rId3"/>
                <a:stretch>
                  <a:fillRect l="-3730" t="-8197" r="-2331" b="-3770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2041FD1D-808E-574B-BA8C-BAC4477A6D26}"/>
                  </a:ext>
                </a:extLst>
              </p:cNvPr>
              <p:cNvSpPr txBox="1"/>
              <p:nvPr/>
            </p:nvSpPr>
            <p:spPr>
              <a:xfrm>
                <a:off x="3972931" y="2869077"/>
                <a:ext cx="4322337"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−1</m:t>
                          </m:r>
                        </m:sup>
                      </m:sSup>
                      <m:r>
                        <a:rPr lang="en-US" sz="8000" b="1" i="0" smtClean="0">
                          <a:solidFill>
                            <a:schemeClr val="bg1"/>
                          </a:solidFill>
                          <a:latin typeface="Cambria Math" panose="02040503050406030204" pitchFamily="18" charset="0"/>
                        </a:rPr>
                        <m:t>𝐁</m:t>
                      </m:r>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m:t>
                          </m:r>
                          <m:r>
                            <a:rPr lang="en-US" sz="8000" b="0" i="1" smtClean="0">
                              <a:solidFill>
                                <a:schemeClr val="bg1"/>
                              </a:solidFill>
                              <a:latin typeface="Cambria Math" panose="02040503050406030204" pitchFamily="18" charset="0"/>
                            </a:rPr>
                            <m:t>𝑇</m:t>
                          </m:r>
                        </m:sup>
                      </m:sSup>
                    </m:oMath>
                  </m:oMathPara>
                </a14:m>
                <a:endParaRPr lang="en-US" sz="8000" dirty="0">
                  <a:solidFill>
                    <a:schemeClr val="bg1"/>
                  </a:solidFill>
                </a:endParaRPr>
              </a:p>
            </p:txBody>
          </p:sp>
        </mc:Choice>
        <mc:Fallback>
          <p:sp>
            <p:nvSpPr>
              <p:cNvPr id="5" name="TextBox 4">
                <a:extLst>
                  <a:ext uri="{FF2B5EF4-FFF2-40B4-BE49-F238E27FC236}">
                    <a16:creationId xmlns:a16="http://schemas.microsoft.com/office/drawing/2014/main" id="{2041FD1D-808E-574B-BA8C-BAC4477A6D26}"/>
                  </a:ext>
                </a:extLst>
              </p:cNvPr>
              <p:cNvSpPr txBox="1">
                <a:spLocks noRot="1" noChangeAspect="1" noMove="1" noResize="1" noEditPoints="1" noAdjustHandles="1" noChangeArrowheads="1" noChangeShapeType="1" noTextEdit="1"/>
              </p:cNvSpPr>
              <p:nvPr/>
            </p:nvSpPr>
            <p:spPr>
              <a:xfrm>
                <a:off x="3972931" y="2869077"/>
                <a:ext cx="4322337" cy="1231106"/>
              </a:xfrm>
              <a:prstGeom prst="rect">
                <a:avLst/>
              </a:prstGeom>
              <a:blipFill>
                <a:blip r:embed="rId4"/>
                <a:stretch>
                  <a:fillRect l="-4692" r="-880" b="-6122"/>
                </a:stretch>
              </a:blipFill>
            </p:spPr>
            <p:txBody>
              <a:bodyPr/>
              <a:lstStyle/>
              <a:p>
                <a:r>
                  <a:rPr lang="en-US">
                    <a:noFill/>
                  </a:rPr>
                  <a:t> </a:t>
                </a:r>
              </a:p>
            </p:txBody>
          </p:sp>
        </mc:Fallback>
      </mc:AlternateContent>
    </p:spTree>
    <p:extLst>
      <p:ext uri="{BB962C8B-B14F-4D97-AF65-F5344CB8AC3E}">
        <p14:creationId xmlns:p14="http://schemas.microsoft.com/office/powerpoint/2010/main" val="35969693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p:txBody>
          <a:bodyPr/>
          <a:lstStyle/>
          <a:p>
            <a:r>
              <a:rPr lang="en-US" dirty="0"/>
              <a:t>Sandwich estimator</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A118B6A-867E-F94E-B1CD-649C69989621}"/>
                  </a:ext>
                </a:extLst>
              </p:cNvPr>
              <p:cNvSpPr txBox="1"/>
              <p:nvPr/>
            </p:nvSpPr>
            <p:spPr>
              <a:xfrm>
                <a:off x="1913540" y="2526592"/>
                <a:ext cx="8364919" cy="17286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chemeClr val="bg1"/>
                              </a:solidFill>
                              <a:latin typeface="Cambria Math" panose="02040503050406030204" pitchFamily="18" charset="0"/>
                            </a:rPr>
                          </m:ctrlPr>
                        </m:accPr>
                        <m:e>
                          <m:r>
                            <m:rPr>
                              <m:sty m:val="p"/>
                            </m:rPr>
                            <a:rPr lang="en-US" sz="6000">
                              <a:solidFill>
                                <a:schemeClr val="bg1"/>
                              </a:solidFill>
                              <a:latin typeface="Cambria Math" panose="02040503050406030204" pitchFamily="18" charset="0"/>
                            </a:rPr>
                            <m:t>var</m:t>
                          </m:r>
                        </m:e>
                      </m:acc>
                      <m:d>
                        <m:dPr>
                          <m:ctrlPr>
                            <a:rPr lang="en-US" sz="6000" b="0" i="1" smtClean="0">
                              <a:solidFill>
                                <a:schemeClr val="bg1"/>
                              </a:solidFill>
                              <a:latin typeface="Cambria Math" panose="02040503050406030204" pitchFamily="18" charset="0"/>
                            </a:rPr>
                          </m:ctrlPr>
                        </m:dPr>
                        <m:e>
                          <m:acc>
                            <m:accPr>
                              <m:chr m:val="̂"/>
                              <m:ctrlPr>
                                <a:rPr lang="en-US" sz="6000" b="1" i="1" smtClean="0">
                                  <a:solidFill>
                                    <a:schemeClr val="bg1"/>
                                  </a:solidFill>
                                  <a:latin typeface="Cambria Math" panose="02040503050406030204" pitchFamily="18" charset="0"/>
                                </a:rPr>
                              </m:ctrlPr>
                            </m:accPr>
                            <m:e>
                              <m:r>
                                <a:rPr lang="en-US" sz="6000" b="1" i="1">
                                  <a:solidFill>
                                    <a:schemeClr val="bg1"/>
                                  </a:solidFill>
                                  <a:latin typeface="Cambria Math" panose="02040503050406030204" pitchFamily="18" charset="0"/>
                                </a:rPr>
                                <m:t>𝜽</m:t>
                              </m:r>
                            </m:e>
                          </m:acc>
                        </m:e>
                      </m:d>
                      <m:r>
                        <a:rPr lang="en-US" sz="6000" b="0" i="1" smtClean="0">
                          <a:solidFill>
                            <a:schemeClr val="bg1"/>
                          </a:solidFill>
                          <a:latin typeface="Cambria Math" panose="02040503050406030204" pitchFamily="18" charset="0"/>
                        </a:rPr>
                        <m:t>=</m:t>
                      </m:r>
                      <m:f>
                        <m:fPr>
                          <m:ctrlPr>
                            <a:rPr lang="en-US" sz="6000" i="1">
                              <a:solidFill>
                                <a:schemeClr val="bg1"/>
                              </a:solidFill>
                              <a:latin typeface="Cambria Math" panose="02040503050406030204" pitchFamily="18" charset="0"/>
                            </a:rPr>
                          </m:ctrlPr>
                        </m:fPr>
                        <m:num>
                          <m:r>
                            <a:rPr lang="en-US" sz="6000">
                              <a:solidFill>
                                <a:schemeClr val="bg1"/>
                              </a:solidFill>
                              <a:latin typeface="Cambria Math" panose="02040503050406030204" pitchFamily="18" charset="0"/>
                            </a:rPr>
                            <m:t>1</m:t>
                          </m:r>
                        </m:num>
                        <m:den>
                          <m:r>
                            <m:rPr>
                              <m:sty m:val="p"/>
                            </m:rPr>
                            <a:rPr lang="en-US" sz="6000">
                              <a:solidFill>
                                <a:schemeClr val="bg1"/>
                              </a:solidFill>
                              <a:latin typeface="Cambria Math" panose="02040503050406030204" pitchFamily="18" charset="0"/>
                            </a:rPr>
                            <m:t>n</m:t>
                          </m:r>
                        </m:den>
                      </m:f>
                      <m:sSup>
                        <m:sSupPr>
                          <m:ctrlPr>
                            <a:rPr lang="en-US" sz="6000" b="0" i="1" smtClean="0">
                              <a:solidFill>
                                <a:schemeClr val="bg1"/>
                              </a:solidFill>
                              <a:latin typeface="Cambria Math" panose="02040503050406030204" pitchFamily="18" charset="0"/>
                            </a:rPr>
                          </m:ctrlPr>
                        </m:sSupPr>
                        <m:e>
                          <m:sSub>
                            <m:sSubPr>
                              <m:ctrlPr>
                                <a:rPr lang="en-US" sz="6000" b="0" i="1" smtClean="0">
                                  <a:solidFill>
                                    <a:schemeClr val="bg1"/>
                                  </a:solidFill>
                                  <a:latin typeface="Cambria Math" panose="02040503050406030204" pitchFamily="18" charset="0"/>
                                </a:rPr>
                              </m:ctrlPr>
                            </m:sSubPr>
                            <m:e>
                              <m:acc>
                                <m:accPr>
                                  <m:chr m:val="̂"/>
                                  <m:ctrlPr>
                                    <a:rPr lang="en-US" sz="6000" b="1" i="1" smtClean="0">
                                      <a:solidFill>
                                        <a:schemeClr val="bg1"/>
                                      </a:solidFill>
                                      <a:latin typeface="Cambria Math" panose="02040503050406030204" pitchFamily="18" charset="0"/>
                                    </a:rPr>
                                  </m:ctrlPr>
                                </m:accPr>
                                <m:e>
                                  <m:r>
                                    <a:rPr lang="en-US" sz="6000" b="1" i="0" smtClean="0">
                                      <a:solidFill>
                                        <a:schemeClr val="bg1"/>
                                      </a:solidFill>
                                      <a:latin typeface="Cambria Math" panose="02040503050406030204" pitchFamily="18" charset="0"/>
                                    </a:rPr>
                                    <m:t>𝐀</m:t>
                                  </m:r>
                                </m:e>
                              </m:acc>
                            </m:e>
                            <m:sub>
                              <m:r>
                                <a:rPr lang="en-US" sz="6000" b="0" i="1" smtClean="0">
                                  <a:solidFill>
                                    <a:schemeClr val="bg1"/>
                                  </a:solidFill>
                                  <a:latin typeface="Cambria Math" panose="02040503050406030204" pitchFamily="18" charset="0"/>
                                </a:rPr>
                                <m:t>𝑛</m:t>
                              </m:r>
                            </m:sub>
                          </m:sSub>
                        </m:e>
                        <m:sup>
                          <m:r>
                            <a:rPr lang="en-US" sz="6000" b="0" i="1" smtClean="0">
                              <a:solidFill>
                                <a:schemeClr val="bg1"/>
                              </a:solidFill>
                              <a:latin typeface="Cambria Math" panose="02040503050406030204" pitchFamily="18" charset="0"/>
                            </a:rPr>
                            <m:t>−1</m:t>
                          </m:r>
                        </m:sup>
                      </m:sSup>
                      <m:sSub>
                        <m:sSubPr>
                          <m:ctrlPr>
                            <a:rPr lang="en-US" sz="6000" b="0" i="1" smtClean="0">
                              <a:solidFill>
                                <a:schemeClr val="bg1"/>
                              </a:solidFill>
                              <a:latin typeface="Cambria Math" panose="02040503050406030204" pitchFamily="18" charset="0"/>
                            </a:rPr>
                          </m:ctrlPr>
                        </m:sSubPr>
                        <m:e>
                          <m:acc>
                            <m:accPr>
                              <m:chr m:val="̂"/>
                              <m:ctrlPr>
                                <a:rPr lang="en-US" sz="6000" b="1" i="1" smtClean="0">
                                  <a:solidFill>
                                    <a:schemeClr val="bg1"/>
                                  </a:solidFill>
                                  <a:latin typeface="Cambria Math" panose="02040503050406030204" pitchFamily="18" charset="0"/>
                                </a:rPr>
                              </m:ctrlPr>
                            </m:accPr>
                            <m:e>
                              <m:r>
                                <a:rPr lang="en-US" sz="6000" b="1" i="0" smtClean="0">
                                  <a:solidFill>
                                    <a:schemeClr val="bg1"/>
                                  </a:solidFill>
                                  <a:latin typeface="Cambria Math" panose="02040503050406030204" pitchFamily="18" charset="0"/>
                                </a:rPr>
                                <m:t>𝐁</m:t>
                              </m:r>
                            </m:e>
                          </m:acc>
                        </m:e>
                        <m:sub>
                          <m:r>
                            <a:rPr lang="en-US" sz="6000" b="0" i="1" smtClean="0">
                              <a:solidFill>
                                <a:schemeClr val="bg1"/>
                              </a:solidFill>
                              <a:latin typeface="Cambria Math" panose="02040503050406030204" pitchFamily="18" charset="0"/>
                            </a:rPr>
                            <m:t>𝑛</m:t>
                          </m:r>
                        </m:sub>
                      </m:sSub>
                      <m:sSup>
                        <m:sSupPr>
                          <m:ctrlPr>
                            <a:rPr lang="en-US" sz="6000" b="0" i="1" smtClean="0">
                              <a:solidFill>
                                <a:schemeClr val="bg1"/>
                              </a:solidFill>
                              <a:latin typeface="Cambria Math" panose="02040503050406030204" pitchFamily="18" charset="0"/>
                            </a:rPr>
                          </m:ctrlPr>
                        </m:sSupPr>
                        <m:e>
                          <m:sSub>
                            <m:sSubPr>
                              <m:ctrlPr>
                                <a:rPr lang="en-US" sz="6000" b="0" i="1" smtClean="0">
                                  <a:solidFill>
                                    <a:schemeClr val="bg1"/>
                                  </a:solidFill>
                                  <a:latin typeface="Cambria Math" panose="02040503050406030204" pitchFamily="18" charset="0"/>
                                </a:rPr>
                              </m:ctrlPr>
                            </m:sSubPr>
                            <m:e>
                              <m:acc>
                                <m:accPr>
                                  <m:chr m:val="̂"/>
                                  <m:ctrlPr>
                                    <a:rPr lang="en-US" sz="6000" b="1" i="1" smtClean="0">
                                      <a:solidFill>
                                        <a:schemeClr val="bg1"/>
                                      </a:solidFill>
                                      <a:latin typeface="Cambria Math" panose="02040503050406030204" pitchFamily="18" charset="0"/>
                                    </a:rPr>
                                  </m:ctrlPr>
                                </m:accPr>
                                <m:e>
                                  <m:r>
                                    <a:rPr lang="en-US" sz="6000" b="1" i="0" smtClean="0">
                                      <a:solidFill>
                                        <a:schemeClr val="bg1"/>
                                      </a:solidFill>
                                      <a:latin typeface="Cambria Math" panose="02040503050406030204" pitchFamily="18" charset="0"/>
                                    </a:rPr>
                                    <m:t>𝐀</m:t>
                                  </m:r>
                                </m:e>
                              </m:acc>
                            </m:e>
                            <m:sub>
                              <m:r>
                                <a:rPr lang="en-US" sz="6000" b="0" i="1" smtClean="0">
                                  <a:solidFill>
                                    <a:schemeClr val="bg1"/>
                                  </a:solidFill>
                                  <a:latin typeface="Cambria Math" panose="02040503050406030204" pitchFamily="18" charset="0"/>
                                </a:rPr>
                                <m:t>𝑛</m:t>
                              </m:r>
                            </m:sub>
                          </m:sSub>
                        </m:e>
                        <m:sup>
                          <m:r>
                            <a:rPr lang="en-US" sz="6000" b="0" i="1" smtClean="0">
                              <a:solidFill>
                                <a:schemeClr val="bg1"/>
                              </a:solidFill>
                              <a:latin typeface="Cambria Math" panose="02040503050406030204" pitchFamily="18" charset="0"/>
                            </a:rPr>
                            <m:t>−</m:t>
                          </m:r>
                          <m:r>
                            <a:rPr lang="en-US" sz="6000" b="0" i="1" smtClean="0">
                              <a:solidFill>
                                <a:schemeClr val="bg1"/>
                              </a:solidFill>
                              <a:latin typeface="Cambria Math" panose="02040503050406030204" pitchFamily="18" charset="0"/>
                            </a:rPr>
                            <m:t>𝑇</m:t>
                          </m:r>
                        </m:sup>
                      </m:sSup>
                    </m:oMath>
                  </m:oMathPara>
                </a14:m>
                <a:endParaRPr lang="en-US" sz="6000" dirty="0">
                  <a:solidFill>
                    <a:schemeClr val="bg1"/>
                  </a:solidFill>
                </a:endParaRPr>
              </a:p>
            </p:txBody>
          </p:sp>
        </mc:Choice>
        <mc:Fallback>
          <p:sp>
            <p:nvSpPr>
              <p:cNvPr id="6" name="TextBox 5">
                <a:extLst>
                  <a:ext uri="{FF2B5EF4-FFF2-40B4-BE49-F238E27FC236}">
                    <a16:creationId xmlns:a16="http://schemas.microsoft.com/office/drawing/2014/main" id="{6A118B6A-867E-F94E-B1CD-649C69989621}"/>
                  </a:ext>
                </a:extLst>
              </p:cNvPr>
              <p:cNvSpPr txBox="1">
                <a:spLocks noRot="1" noChangeAspect="1" noMove="1" noResize="1" noEditPoints="1" noAdjustHandles="1" noChangeArrowheads="1" noChangeShapeType="1" noTextEdit="1"/>
              </p:cNvSpPr>
              <p:nvPr/>
            </p:nvSpPr>
            <p:spPr>
              <a:xfrm>
                <a:off x="1913540" y="2526592"/>
                <a:ext cx="8364919" cy="1728615"/>
              </a:xfrm>
              <a:prstGeom prst="rect">
                <a:avLst/>
              </a:prstGeom>
              <a:blipFill>
                <a:blip r:embed="rId3"/>
                <a:stretch>
                  <a:fillRect l="-759" b="-9489"/>
                </a:stretch>
              </a:blipFill>
            </p:spPr>
            <p:txBody>
              <a:bodyPr/>
              <a:lstStyle/>
              <a:p>
                <a:r>
                  <a:rPr lang="en-US">
                    <a:noFill/>
                  </a:rPr>
                  <a:t> </a:t>
                </a:r>
              </a:p>
            </p:txBody>
          </p:sp>
        </mc:Fallback>
      </mc:AlternateContent>
    </p:spTree>
    <p:extLst>
      <p:ext uri="{BB962C8B-B14F-4D97-AF65-F5344CB8AC3E}">
        <p14:creationId xmlns:p14="http://schemas.microsoft.com/office/powerpoint/2010/main" val="41724906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974DBAB-B34B-F746-B104-D2A09109F57B}"/>
                  </a:ext>
                </a:extLst>
              </p:cNvPr>
              <p:cNvSpPr txBox="1"/>
              <p:nvPr/>
            </p:nvSpPr>
            <p:spPr>
              <a:xfrm>
                <a:off x="547154" y="3201691"/>
                <a:ext cx="11173892" cy="3007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b="1" i="1" smtClean="0">
                              <a:solidFill>
                                <a:schemeClr val="tx1">
                                  <a:lumMod val="75000"/>
                                  <a:lumOff val="25000"/>
                                </a:schemeClr>
                              </a:solidFill>
                              <a:latin typeface="Cambria Math" panose="02040503050406030204" pitchFamily="18" charset="0"/>
                            </a:rPr>
                          </m:ctrlPr>
                        </m:accPr>
                        <m:e>
                          <m:r>
                            <m:rPr>
                              <m:sty m:val="p"/>
                            </m:rPr>
                            <a:rPr lang="en-US" sz="3600" i="1">
                              <a:solidFill>
                                <a:schemeClr val="tx1">
                                  <a:lumMod val="75000"/>
                                  <a:lumOff val="25000"/>
                                </a:schemeClr>
                              </a:solidFill>
                              <a:latin typeface="Cambria Math" panose="02040503050406030204" pitchFamily="18" charset="0"/>
                            </a:rPr>
                            <m:t>var</m:t>
                          </m:r>
                        </m:e>
                      </m:acc>
                      <m:d>
                        <m:dPr>
                          <m:ctrlPr>
                            <a:rPr lang="en-US" sz="3600" b="1" i="1">
                              <a:solidFill>
                                <a:schemeClr val="tx1">
                                  <a:lumMod val="75000"/>
                                  <a:lumOff val="25000"/>
                                </a:schemeClr>
                              </a:solidFill>
                              <a:latin typeface="Cambria Math" panose="02040503050406030204" pitchFamily="18" charset="0"/>
                            </a:rPr>
                          </m:ctrlPr>
                        </m:dPr>
                        <m:e>
                          <m:sSub>
                            <m:sSubPr>
                              <m:ctrlPr>
                                <a:rPr lang="en-US" sz="3600" b="1" i="1">
                                  <a:solidFill>
                                    <a:schemeClr val="tx1">
                                      <a:lumMod val="75000"/>
                                      <a:lumOff val="25000"/>
                                    </a:schemeClr>
                                  </a:solidFill>
                                  <a:latin typeface="Cambria Math" panose="02040503050406030204" pitchFamily="18" charset="0"/>
                                </a:rPr>
                              </m:ctrlPr>
                            </m:sSubPr>
                            <m:e>
                              <m:acc>
                                <m:accPr>
                                  <m:chr m:val="̂"/>
                                  <m:ctrlPr>
                                    <a:rPr lang="en-US" sz="3600" b="1" i="1">
                                      <a:solidFill>
                                        <a:schemeClr val="tx1">
                                          <a:lumMod val="75000"/>
                                          <a:lumOff val="25000"/>
                                        </a:schemeClr>
                                      </a:solidFill>
                                      <a:latin typeface="Cambria Math" panose="02040503050406030204" pitchFamily="18" charset="0"/>
                                    </a:rPr>
                                  </m:ctrlPr>
                                </m:accPr>
                                <m:e>
                                  <m:r>
                                    <a:rPr lang="en-US" sz="3600" b="1">
                                      <a:solidFill>
                                        <a:schemeClr val="tx1">
                                          <a:lumMod val="75000"/>
                                          <a:lumOff val="25000"/>
                                        </a:schemeClr>
                                      </a:solidFill>
                                      <a:latin typeface="Cambria Math" panose="02040503050406030204" pitchFamily="18" charset="0"/>
                                    </a:rPr>
                                    <m:t>𝚫</m:t>
                                  </m:r>
                                </m:e>
                              </m:acc>
                            </m:e>
                            <m:sub>
                              <m:r>
                                <a:rPr lang="en-US" sz="3600" i="1">
                                  <a:solidFill>
                                    <a:schemeClr val="tx1">
                                      <a:lumMod val="75000"/>
                                      <a:lumOff val="25000"/>
                                    </a:schemeClr>
                                  </a:solidFill>
                                  <a:latin typeface="Cambria Math" panose="02040503050406030204" pitchFamily="18" charset="0"/>
                                </a:rPr>
                                <m:t>𝐷𝑅</m:t>
                              </m:r>
                              <m:r>
                                <a:rPr lang="en-US" sz="3600" i="1">
                                  <a:solidFill>
                                    <a:schemeClr val="tx1">
                                      <a:lumMod val="75000"/>
                                      <a:lumOff val="25000"/>
                                    </a:schemeClr>
                                  </a:solidFill>
                                  <a:latin typeface="Cambria Math" panose="02040503050406030204" pitchFamily="18" charset="0"/>
                                </a:rPr>
                                <m:t>, </m:t>
                              </m:r>
                              <m:r>
                                <a:rPr lang="en-US" sz="3600" i="1">
                                  <a:solidFill>
                                    <a:schemeClr val="tx1">
                                      <a:lumMod val="75000"/>
                                      <a:lumOff val="25000"/>
                                    </a:schemeClr>
                                  </a:solidFill>
                                  <a:latin typeface="Cambria Math" panose="02040503050406030204" pitchFamily="18" charset="0"/>
                                </a:rPr>
                                <m:t>𝐴𝑇𝑂</m:t>
                              </m:r>
                            </m:sub>
                          </m:sSub>
                        </m:e>
                      </m:d>
                      <m:r>
                        <a:rPr lang="en-US" sz="3600" b="1" i="1" smtClean="0">
                          <a:solidFill>
                            <a:schemeClr val="tx1">
                              <a:lumMod val="75000"/>
                              <a:lumOff val="25000"/>
                            </a:schemeClr>
                          </a:solidFill>
                          <a:latin typeface="Cambria Math" panose="02040503050406030204" pitchFamily="18" charset="0"/>
                        </a:rPr>
                        <m:t>=</m:t>
                      </m:r>
                      <m:d>
                        <m:dPr>
                          <m:ctrlPr>
                            <a:rPr lang="en-US" sz="3600" b="1" i="1" smtClean="0">
                              <a:solidFill>
                                <a:schemeClr val="tx1">
                                  <a:lumMod val="75000"/>
                                  <a:lumOff val="25000"/>
                                </a:schemeClr>
                              </a:solidFill>
                              <a:latin typeface="Cambria Math" panose="02040503050406030204" pitchFamily="18" charset="0"/>
                            </a:rPr>
                          </m:ctrlPr>
                        </m:dPr>
                        <m:e>
                          <m:r>
                            <a:rPr lang="en-US" sz="3600" b="0" i="1" smtClean="0">
                              <a:solidFill>
                                <a:schemeClr val="tx1">
                                  <a:lumMod val="75000"/>
                                  <a:lumOff val="25000"/>
                                </a:schemeClr>
                              </a:solidFill>
                              <a:latin typeface="Cambria Math" panose="02040503050406030204" pitchFamily="18" charset="0"/>
                            </a:rPr>
                            <m:t>1   1 −1</m:t>
                          </m:r>
                          <m:r>
                            <a:rPr lang="en-US" sz="3600" b="1" i="1" smtClean="0">
                              <a:solidFill>
                                <a:schemeClr val="tx1">
                                  <a:lumMod val="75000"/>
                                  <a:lumOff val="25000"/>
                                </a:schemeClr>
                              </a:solidFill>
                              <a:latin typeface="Cambria Math" panose="02040503050406030204" pitchFamily="18" charset="0"/>
                            </a:rPr>
                            <m:t>   </m:t>
                          </m:r>
                          <m:r>
                            <a:rPr lang="en-US" sz="3600" b="1" i="1" smtClean="0">
                              <a:solidFill>
                                <a:schemeClr val="tx1">
                                  <a:lumMod val="75000"/>
                                  <a:lumOff val="25000"/>
                                </a:schemeClr>
                              </a:solidFill>
                              <a:latin typeface="Cambria Math" panose="02040503050406030204" pitchFamily="18" charset="0"/>
                            </a:rPr>
                            <m:t>𝟎</m:t>
                          </m:r>
                          <m:r>
                            <a:rPr lang="en-US" sz="3600" b="1" i="1" smtClean="0">
                              <a:solidFill>
                                <a:schemeClr val="tx1">
                                  <a:lumMod val="75000"/>
                                  <a:lumOff val="25000"/>
                                </a:schemeClr>
                              </a:solidFill>
                              <a:latin typeface="Cambria Math" panose="02040503050406030204" pitchFamily="18" charset="0"/>
                            </a:rPr>
                            <m:t>   </m:t>
                          </m:r>
                          <m:r>
                            <a:rPr lang="en-US" sz="3600" b="1" i="1" smtClean="0">
                              <a:solidFill>
                                <a:schemeClr val="tx1">
                                  <a:lumMod val="75000"/>
                                  <a:lumOff val="25000"/>
                                </a:schemeClr>
                              </a:solidFill>
                              <a:latin typeface="Cambria Math" panose="02040503050406030204" pitchFamily="18" charset="0"/>
                            </a:rPr>
                            <m:t>𝟎</m:t>
                          </m:r>
                          <m:r>
                            <a:rPr lang="en-US" sz="3600" b="1" i="1" smtClean="0">
                              <a:solidFill>
                                <a:schemeClr val="tx1">
                                  <a:lumMod val="75000"/>
                                  <a:lumOff val="25000"/>
                                </a:schemeClr>
                              </a:solidFill>
                              <a:latin typeface="Cambria Math" panose="02040503050406030204" pitchFamily="18" charset="0"/>
                            </a:rPr>
                            <m:t>   </m:t>
                          </m:r>
                          <m:r>
                            <a:rPr lang="en-US" sz="3600" b="1" i="1" smtClean="0">
                              <a:solidFill>
                                <a:schemeClr val="tx1">
                                  <a:lumMod val="75000"/>
                                  <a:lumOff val="25000"/>
                                </a:schemeClr>
                              </a:solidFill>
                              <a:latin typeface="Cambria Math" panose="02040503050406030204" pitchFamily="18" charset="0"/>
                            </a:rPr>
                            <m:t>𝟎</m:t>
                          </m:r>
                        </m:e>
                      </m:d>
                      <m:sSubSup>
                        <m:sSubSupPr>
                          <m:ctrlPr>
                            <a:rPr lang="en-US" sz="3600" b="0" i="1" smtClean="0">
                              <a:solidFill>
                                <a:schemeClr val="tx1">
                                  <a:lumMod val="75000"/>
                                  <a:lumOff val="25000"/>
                                </a:schemeClr>
                              </a:solidFill>
                              <a:latin typeface="Cambria Math" panose="02040503050406030204" pitchFamily="18" charset="0"/>
                            </a:rPr>
                          </m:ctrlPr>
                        </m:sSubSupPr>
                        <m:e>
                          <m:f>
                            <m:fPr>
                              <m:ctrlPr>
                                <a:rPr lang="en-US" sz="3600" i="1" smtClean="0">
                                  <a:solidFill>
                                    <a:schemeClr val="tx1">
                                      <a:lumMod val="75000"/>
                                      <a:lumOff val="25000"/>
                                    </a:schemeClr>
                                  </a:solidFill>
                                  <a:latin typeface="Cambria Math" panose="02040503050406030204" pitchFamily="18" charset="0"/>
                                </a:rPr>
                              </m:ctrlPr>
                            </m:fPr>
                            <m:num>
                              <m:r>
                                <a:rPr lang="en-US" sz="3600" b="0" i="1" smtClean="0">
                                  <a:solidFill>
                                    <a:schemeClr val="tx1">
                                      <a:lumMod val="75000"/>
                                      <a:lumOff val="25000"/>
                                    </a:schemeClr>
                                  </a:solidFill>
                                  <a:latin typeface="Cambria Math" panose="02040503050406030204" pitchFamily="18" charset="0"/>
                                </a:rPr>
                                <m:t>1</m:t>
                              </m:r>
                            </m:num>
                            <m:den>
                              <m:r>
                                <a:rPr lang="en-US" sz="3600" b="0" i="1" smtClean="0">
                                  <a:solidFill>
                                    <a:schemeClr val="tx1">
                                      <a:lumMod val="75000"/>
                                      <a:lumOff val="25000"/>
                                    </a:schemeClr>
                                  </a:solidFill>
                                  <a:latin typeface="Cambria Math" panose="02040503050406030204" pitchFamily="18" charset="0"/>
                                </a:rPr>
                                <m:t>𝑛</m:t>
                              </m:r>
                            </m:den>
                          </m:f>
                          <m:acc>
                            <m:accPr>
                              <m:chr m:val="̂"/>
                              <m:ctrlPr>
                                <a:rPr lang="en-US" sz="3600" b="1" i="1"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𝐀</m:t>
                              </m:r>
                            </m:e>
                          </m:acc>
                        </m:e>
                        <m:sub>
                          <m:r>
                            <a:rPr lang="en-US" sz="3600" b="0" i="1" smtClean="0">
                              <a:solidFill>
                                <a:schemeClr val="tx1">
                                  <a:lumMod val="75000"/>
                                  <a:lumOff val="25000"/>
                                </a:schemeClr>
                              </a:solidFill>
                              <a:latin typeface="Cambria Math" panose="02040503050406030204" pitchFamily="18" charset="0"/>
                            </a:rPr>
                            <m:t>𝑛</m:t>
                          </m:r>
                        </m:sub>
                        <m:sup>
                          <m:r>
                            <a:rPr lang="en-US" sz="3600" b="0" i="1" smtClean="0">
                              <a:solidFill>
                                <a:schemeClr val="tx1">
                                  <a:lumMod val="75000"/>
                                  <a:lumOff val="25000"/>
                                </a:schemeClr>
                              </a:solidFill>
                              <a:latin typeface="Cambria Math" panose="02040503050406030204" pitchFamily="18" charset="0"/>
                            </a:rPr>
                            <m:t>−1</m:t>
                          </m:r>
                        </m:sup>
                      </m:sSubSup>
                      <m:r>
                        <a:rPr lang="en-US" sz="3600" b="0" i="1" smtClean="0">
                          <a:solidFill>
                            <a:schemeClr val="tx1">
                              <a:lumMod val="75000"/>
                              <a:lumOff val="25000"/>
                            </a:schemeClr>
                          </a:solidFill>
                          <a:latin typeface="Cambria Math" panose="02040503050406030204" pitchFamily="18" charset="0"/>
                        </a:rPr>
                        <m:t> </m:t>
                      </m:r>
                      <m:sSub>
                        <m:sSubPr>
                          <m:ctrlPr>
                            <a:rPr lang="en-US" sz="3600" b="0" i="1" smtClean="0">
                              <a:solidFill>
                                <a:schemeClr val="tx1">
                                  <a:lumMod val="75000"/>
                                  <a:lumOff val="25000"/>
                                </a:schemeClr>
                              </a:solidFill>
                              <a:latin typeface="Cambria Math" panose="02040503050406030204" pitchFamily="18" charset="0"/>
                            </a:rPr>
                          </m:ctrlPr>
                        </m:sSubPr>
                        <m:e>
                          <m:acc>
                            <m:accPr>
                              <m:chr m:val="̂"/>
                              <m:ctrlPr>
                                <a:rPr lang="en-US" sz="3600" b="0" smtClean="0">
                                  <a:solidFill>
                                    <a:schemeClr val="tx1">
                                      <a:lumMod val="75000"/>
                                      <a:lumOff val="25000"/>
                                    </a:schemeClr>
                                  </a:solidFill>
                                  <a:latin typeface="Cambria Math" panose="02040503050406030204" pitchFamily="18" charset="0"/>
                                </a:rPr>
                              </m:ctrlPr>
                            </m:accPr>
                            <m:e>
                              <m:r>
                                <m:rPr>
                                  <m:sty m:val="p"/>
                                </m:rPr>
                                <a:rPr lang="en-US" sz="3600" b="0" i="0" smtClean="0">
                                  <a:solidFill>
                                    <a:schemeClr val="tx1">
                                      <a:lumMod val="75000"/>
                                      <a:lumOff val="25000"/>
                                    </a:schemeClr>
                                  </a:solidFill>
                                  <a:latin typeface="Cambria Math" panose="02040503050406030204" pitchFamily="18" charset="0"/>
                                </a:rPr>
                                <m:t>B</m:t>
                              </m:r>
                            </m:e>
                          </m:acc>
                        </m:e>
                        <m:sub>
                          <m:r>
                            <a:rPr lang="en-US" sz="3600" b="0" i="1" smtClean="0">
                              <a:solidFill>
                                <a:schemeClr val="tx1">
                                  <a:lumMod val="75000"/>
                                  <a:lumOff val="25000"/>
                                </a:schemeClr>
                              </a:solidFill>
                              <a:latin typeface="Cambria Math" panose="02040503050406030204" pitchFamily="18" charset="0"/>
                            </a:rPr>
                            <m:t>𝑛</m:t>
                          </m:r>
                        </m:sub>
                      </m:sSub>
                      <m:sSubSup>
                        <m:sSubSupPr>
                          <m:ctrlPr>
                            <a:rPr lang="en-US" sz="3600" b="0" i="1" smtClean="0">
                              <a:solidFill>
                                <a:schemeClr val="tx1">
                                  <a:lumMod val="75000"/>
                                  <a:lumOff val="25000"/>
                                </a:schemeClr>
                              </a:solidFill>
                              <a:latin typeface="Cambria Math" panose="02040503050406030204" pitchFamily="18" charset="0"/>
                            </a:rPr>
                          </m:ctrlPr>
                        </m:sSubSupPr>
                        <m:e>
                          <m:acc>
                            <m:accPr>
                              <m:chr m:val="̂"/>
                              <m:ctrlPr>
                                <a:rPr lang="en-US" sz="3600" b="0" smtClean="0">
                                  <a:solidFill>
                                    <a:schemeClr val="tx1">
                                      <a:lumMod val="75000"/>
                                      <a:lumOff val="25000"/>
                                    </a:schemeClr>
                                  </a:solidFill>
                                  <a:latin typeface="Cambria Math" panose="02040503050406030204" pitchFamily="18" charset="0"/>
                                </a:rPr>
                              </m:ctrlPr>
                            </m:accPr>
                            <m:e>
                              <m:r>
                                <m:rPr>
                                  <m:sty m:val="p"/>
                                </m:rPr>
                                <a:rPr lang="en-US" sz="3600" b="0" i="0" smtClean="0">
                                  <a:solidFill>
                                    <a:schemeClr val="tx1">
                                      <a:lumMod val="75000"/>
                                      <a:lumOff val="25000"/>
                                    </a:schemeClr>
                                  </a:solidFill>
                                  <a:latin typeface="Cambria Math" panose="02040503050406030204" pitchFamily="18" charset="0"/>
                                </a:rPr>
                                <m:t>A</m:t>
                              </m:r>
                            </m:e>
                          </m:acc>
                        </m:e>
                        <m:sub>
                          <m:r>
                            <a:rPr lang="en-US" sz="3600" b="0" i="1" smtClean="0">
                              <a:solidFill>
                                <a:schemeClr val="tx1">
                                  <a:lumMod val="75000"/>
                                  <a:lumOff val="25000"/>
                                </a:schemeClr>
                              </a:solidFill>
                              <a:latin typeface="Cambria Math" panose="02040503050406030204" pitchFamily="18" charset="0"/>
                            </a:rPr>
                            <m:t>𝑛</m:t>
                          </m:r>
                        </m:sub>
                        <m:sup>
                          <m:r>
                            <a:rPr lang="en-US" sz="3600" b="0" i="1" smtClean="0">
                              <a:solidFill>
                                <a:schemeClr val="tx1">
                                  <a:lumMod val="75000"/>
                                  <a:lumOff val="25000"/>
                                </a:schemeClr>
                              </a:solidFill>
                              <a:latin typeface="Cambria Math" panose="02040503050406030204" pitchFamily="18" charset="0"/>
                            </a:rPr>
                            <m:t>−</m:t>
                          </m:r>
                          <m:r>
                            <a:rPr lang="en-US" sz="3600" b="0" i="1" smtClean="0">
                              <a:solidFill>
                                <a:schemeClr val="tx1">
                                  <a:lumMod val="75000"/>
                                  <a:lumOff val="25000"/>
                                </a:schemeClr>
                              </a:solidFill>
                              <a:latin typeface="Cambria Math" panose="02040503050406030204" pitchFamily="18" charset="0"/>
                            </a:rPr>
                            <m:t>𝑇</m:t>
                          </m:r>
                        </m:sup>
                      </m:sSubSup>
                      <m:d>
                        <m:dPr>
                          <m:ctrlPr>
                            <a:rPr lang="en-US" sz="3600" b="0" i="1" smtClean="0">
                              <a:solidFill>
                                <a:schemeClr val="tx1">
                                  <a:lumMod val="75000"/>
                                  <a:lumOff val="25000"/>
                                </a:schemeClr>
                              </a:solidFill>
                              <a:latin typeface="Cambria Math" panose="02040503050406030204" pitchFamily="18" charset="0"/>
                            </a:rPr>
                          </m:ctrlPr>
                        </m:dPr>
                        <m:e>
                          <m:f>
                            <m:fPr>
                              <m:type m:val="noBar"/>
                              <m:ctrlPr>
                                <a:rPr lang="en-US" sz="3600" b="0" i="1" smtClean="0">
                                  <a:solidFill>
                                    <a:schemeClr val="tx1">
                                      <a:lumMod val="75000"/>
                                      <a:lumOff val="25000"/>
                                    </a:schemeClr>
                                  </a:solidFill>
                                  <a:latin typeface="Cambria Math" panose="02040503050406030204" pitchFamily="18" charset="0"/>
                                </a:rPr>
                              </m:ctrlPr>
                            </m:fPr>
                            <m:num>
                              <m:r>
                                <a:rPr lang="en-US" sz="3600" b="0" i="1" smtClean="0">
                                  <a:solidFill>
                                    <a:schemeClr val="tx1">
                                      <a:lumMod val="75000"/>
                                      <a:lumOff val="25000"/>
                                    </a:schemeClr>
                                  </a:solidFill>
                                  <a:latin typeface="Cambria Math" panose="02040503050406030204" pitchFamily="18" charset="0"/>
                                </a:rPr>
                                <m:t>1</m:t>
                              </m:r>
                            </m:num>
                            <m:den>
                              <m:eqArr>
                                <m:eqArrPr>
                                  <m:ctrlPr>
                                    <a:rPr lang="en-US" sz="3600" b="0" i="1" smtClean="0">
                                      <a:solidFill>
                                        <a:schemeClr val="tx1">
                                          <a:lumMod val="75000"/>
                                          <a:lumOff val="25000"/>
                                        </a:schemeClr>
                                      </a:solidFill>
                                      <a:latin typeface="Cambria Math" panose="02040503050406030204" pitchFamily="18" charset="0"/>
                                    </a:rPr>
                                  </m:ctrlPr>
                                </m:eqArrPr>
                                <m:e>
                                  <m:r>
                                    <a:rPr lang="en-US" sz="3600" b="0" i="1" smtClean="0">
                                      <a:solidFill>
                                        <a:schemeClr val="tx1">
                                          <a:lumMod val="75000"/>
                                          <a:lumOff val="25000"/>
                                        </a:schemeClr>
                                      </a:solidFill>
                                      <a:latin typeface="Cambria Math" panose="02040503050406030204" pitchFamily="18" charset="0"/>
                                    </a:rPr>
                                    <m:t>1</m:t>
                                  </m:r>
                                </m:e>
                                <m:e>
                                  <m:r>
                                    <a:rPr lang="en-US" sz="3600" b="0" i="1" smtClean="0">
                                      <a:solidFill>
                                        <a:schemeClr val="tx1">
                                          <a:lumMod val="75000"/>
                                          <a:lumOff val="25000"/>
                                        </a:schemeClr>
                                      </a:solidFill>
                                      <a:latin typeface="Cambria Math" panose="02040503050406030204" pitchFamily="18" charset="0"/>
                                    </a:rPr>
                                    <m:t>−1</m:t>
                                  </m:r>
                                </m:e>
                                <m:e>
                                  <m:r>
                                    <a:rPr lang="en-US" sz="3600" b="1" i="1" smtClean="0">
                                      <a:solidFill>
                                        <a:schemeClr val="tx1">
                                          <a:lumMod val="75000"/>
                                          <a:lumOff val="25000"/>
                                        </a:schemeClr>
                                      </a:solidFill>
                                      <a:latin typeface="Cambria Math" panose="02040503050406030204" pitchFamily="18" charset="0"/>
                                    </a:rPr>
                                    <m:t>𝟎</m:t>
                                  </m:r>
                                </m:e>
                                <m:e>
                                  <m:r>
                                    <a:rPr lang="en-US" sz="3600" b="1" i="1" smtClean="0">
                                      <a:solidFill>
                                        <a:schemeClr val="tx1">
                                          <a:lumMod val="75000"/>
                                          <a:lumOff val="25000"/>
                                        </a:schemeClr>
                                      </a:solidFill>
                                      <a:latin typeface="Cambria Math" panose="02040503050406030204" pitchFamily="18" charset="0"/>
                                    </a:rPr>
                                    <m:t>𝟎</m:t>
                                  </m:r>
                                </m:e>
                                <m:e>
                                  <m:r>
                                    <a:rPr lang="en-US" sz="3600" b="1" i="1" smtClean="0">
                                      <a:solidFill>
                                        <a:schemeClr val="tx1">
                                          <a:lumMod val="75000"/>
                                          <a:lumOff val="25000"/>
                                        </a:schemeClr>
                                      </a:solidFill>
                                      <a:latin typeface="Cambria Math" panose="02040503050406030204" pitchFamily="18" charset="0"/>
                                    </a:rPr>
                                    <m:t>𝟎</m:t>
                                  </m:r>
                                </m:e>
                              </m:eqArr>
                            </m:den>
                          </m:f>
                        </m:e>
                      </m:d>
                    </m:oMath>
                  </m:oMathPara>
                </a14:m>
                <a:endParaRPr lang="en-US" sz="3600" dirty="0">
                  <a:solidFill>
                    <a:schemeClr val="tx1">
                      <a:lumMod val="75000"/>
                      <a:lumOff val="25000"/>
                    </a:schemeClr>
                  </a:solidFill>
                </a:endParaRPr>
              </a:p>
            </p:txBody>
          </p:sp>
        </mc:Choice>
        <mc:Fallback>
          <p:sp>
            <p:nvSpPr>
              <p:cNvPr id="7" name="TextBox 6">
                <a:extLst>
                  <a:ext uri="{FF2B5EF4-FFF2-40B4-BE49-F238E27FC236}">
                    <a16:creationId xmlns:a16="http://schemas.microsoft.com/office/drawing/2014/main" id="{E974DBAB-B34B-F746-B104-D2A09109F57B}"/>
                  </a:ext>
                </a:extLst>
              </p:cNvPr>
              <p:cNvSpPr txBox="1">
                <a:spLocks noRot="1" noChangeAspect="1" noMove="1" noResize="1" noEditPoints="1" noAdjustHandles="1" noChangeArrowheads="1" noChangeShapeType="1" noTextEdit="1"/>
              </p:cNvSpPr>
              <p:nvPr/>
            </p:nvSpPr>
            <p:spPr>
              <a:xfrm>
                <a:off x="547154" y="3201691"/>
                <a:ext cx="11173892" cy="3007555"/>
              </a:xfrm>
              <a:prstGeom prst="rect">
                <a:avLst/>
              </a:prstGeom>
              <a:blipFill>
                <a:blip r:embed="rId4"/>
                <a:stretch>
                  <a:fillRect t="-422" b="-3797"/>
                </a:stretch>
              </a:blipFill>
            </p:spPr>
            <p:txBody>
              <a:bodyPr/>
              <a:lstStyle/>
              <a:p>
                <a:r>
                  <a:rPr lang="en-US">
                    <a:noFill/>
                  </a:rPr>
                  <a:t> </a:t>
                </a:r>
              </a:p>
            </p:txBody>
          </p:sp>
        </mc:Fallback>
      </mc:AlternateContent>
    </p:spTree>
    <p:extLst>
      <p:ext uri="{BB962C8B-B14F-4D97-AF65-F5344CB8AC3E}">
        <p14:creationId xmlns:p14="http://schemas.microsoft.com/office/powerpoint/2010/main" val="7804851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547154" y="3201691"/>
                <a:ext cx="11173892" cy="3007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b="1" i="1">
                              <a:solidFill>
                                <a:schemeClr val="bg1"/>
                              </a:solidFill>
                              <a:latin typeface="Cambria Math" panose="02040503050406030204" pitchFamily="18" charset="0"/>
                            </a:rPr>
                          </m:ctrlPr>
                        </m:accPr>
                        <m:e>
                          <m:r>
                            <m:rPr>
                              <m:sty m:val="p"/>
                            </m:rPr>
                            <a:rPr lang="en-US" sz="3600" i="1">
                              <a:solidFill>
                                <a:schemeClr val="bg1"/>
                              </a:solidFill>
                              <a:latin typeface="Cambria Math" panose="02040503050406030204" pitchFamily="18" charset="0"/>
                            </a:rPr>
                            <m:t>va</m:t>
                          </m:r>
                          <m:r>
                            <m:rPr>
                              <m:sty m:val="p"/>
                            </m:rPr>
                            <a:rPr lang="en-US" sz="3600" i="1">
                              <a:solidFill>
                                <a:schemeClr val="bg1"/>
                              </a:solidFill>
                              <a:latin typeface="Cambria Math" panose="02040503050406030204" pitchFamily="18" charset="0"/>
                            </a:rPr>
                            <m:t>r</m:t>
                          </m:r>
                        </m:e>
                      </m:acc>
                      <m:d>
                        <m:dPr>
                          <m:ctrlPr>
                            <a:rPr lang="en-US" sz="3600" b="1" i="1" smtClean="0">
                              <a:solidFill>
                                <a:schemeClr val="bg1"/>
                              </a:solidFill>
                              <a:latin typeface="Cambria Math" panose="02040503050406030204" pitchFamily="18" charset="0"/>
                            </a:rPr>
                          </m:ctrlPr>
                        </m:dPr>
                        <m:e>
                          <m:sSub>
                            <m:sSubPr>
                              <m:ctrlPr>
                                <a:rPr lang="en-US" sz="3600" b="1"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𝚫</m:t>
                                  </m:r>
                                </m:e>
                              </m:acc>
                            </m:e>
                            <m:sub>
                              <m:r>
                                <a:rPr lang="en-US" sz="3600" b="0" i="1" smtClean="0">
                                  <a:solidFill>
                                    <a:schemeClr val="bg1"/>
                                  </a:solidFill>
                                  <a:latin typeface="Cambria Math" panose="02040503050406030204" pitchFamily="18" charset="0"/>
                                </a:rPr>
                                <m:t>𝐷𝑅</m:t>
                              </m:r>
                              <m:r>
                                <a:rPr lang="en-US" sz="3600" b="0" i="1" smtClean="0">
                                  <a:solidFill>
                                    <a:schemeClr val="bg1"/>
                                  </a:solidFill>
                                  <a:latin typeface="Cambria Math" panose="02040503050406030204" pitchFamily="18" charset="0"/>
                                </a:rPr>
                                <m:t>, </m:t>
                              </m:r>
                              <m:r>
                                <a:rPr lang="en-US" sz="3600" b="0" i="1" smtClean="0">
                                  <a:solidFill>
                                    <a:schemeClr val="bg1"/>
                                  </a:solidFill>
                                  <a:latin typeface="Cambria Math" panose="02040503050406030204" pitchFamily="18" charset="0"/>
                                </a:rPr>
                                <m:t>𝐴𝑇𝑂</m:t>
                              </m:r>
                            </m:sub>
                          </m:sSub>
                        </m:e>
                      </m:d>
                      <m:r>
                        <a:rPr lang="en-US" sz="3600" b="1" i="1" smtClean="0">
                          <a:solidFill>
                            <a:schemeClr val="bg1"/>
                          </a:solidFill>
                          <a:latin typeface="Cambria Math" panose="02040503050406030204" pitchFamily="18" charset="0"/>
                        </a:rPr>
                        <m:t>=</m:t>
                      </m:r>
                      <m:d>
                        <m:dPr>
                          <m:ctrlPr>
                            <a:rPr lang="en-US" sz="3600" b="1" i="1" smtClean="0">
                              <a:solidFill>
                                <a:schemeClr val="bg1"/>
                              </a:solidFill>
                              <a:latin typeface="Cambria Math" panose="02040503050406030204" pitchFamily="18" charset="0"/>
                            </a:rPr>
                          </m:ctrlPr>
                        </m:dPr>
                        <m:e>
                          <m:r>
                            <a:rPr lang="en-US" sz="3600" b="0" i="1" smtClean="0">
                              <a:solidFill>
                                <a:schemeClr val="bg1"/>
                              </a:solidFill>
                              <a:latin typeface="Cambria Math" panose="02040503050406030204" pitchFamily="18" charset="0"/>
                            </a:rPr>
                            <m:t>1   1 −1</m:t>
                          </m:r>
                          <m:r>
                            <a:rPr lang="en-US" sz="3600" b="1" i="1" smtClean="0">
                              <a:solidFill>
                                <a:schemeClr val="bg1"/>
                              </a:solidFill>
                              <a:latin typeface="Cambria Math" panose="02040503050406030204" pitchFamily="18" charset="0"/>
                            </a:rPr>
                            <m:t>   </m:t>
                          </m:r>
                          <m:r>
                            <a:rPr lang="en-US" sz="3600" b="1" i="1" smtClean="0">
                              <a:solidFill>
                                <a:schemeClr val="bg1"/>
                              </a:solidFill>
                              <a:latin typeface="Cambria Math" panose="02040503050406030204" pitchFamily="18" charset="0"/>
                            </a:rPr>
                            <m:t>𝟎</m:t>
                          </m:r>
                          <m:r>
                            <a:rPr lang="en-US" sz="3600" b="1" i="1" smtClean="0">
                              <a:solidFill>
                                <a:schemeClr val="bg1"/>
                              </a:solidFill>
                              <a:latin typeface="Cambria Math" panose="02040503050406030204" pitchFamily="18" charset="0"/>
                            </a:rPr>
                            <m:t>   </m:t>
                          </m:r>
                          <m:r>
                            <a:rPr lang="en-US" sz="3600" b="1" i="1" smtClean="0">
                              <a:solidFill>
                                <a:schemeClr val="bg1"/>
                              </a:solidFill>
                              <a:latin typeface="Cambria Math" panose="02040503050406030204" pitchFamily="18" charset="0"/>
                            </a:rPr>
                            <m:t>𝟎</m:t>
                          </m:r>
                          <m:r>
                            <a:rPr lang="en-US" sz="3600" b="1" i="1" smtClean="0">
                              <a:solidFill>
                                <a:schemeClr val="bg1"/>
                              </a:solidFill>
                              <a:latin typeface="Cambria Math" panose="02040503050406030204" pitchFamily="18" charset="0"/>
                            </a:rPr>
                            <m:t>   </m:t>
                          </m:r>
                          <m:r>
                            <a:rPr lang="en-US" sz="3600" b="1" i="1" smtClean="0">
                              <a:solidFill>
                                <a:schemeClr val="bg1"/>
                              </a:solidFill>
                              <a:latin typeface="Cambria Math" panose="02040503050406030204" pitchFamily="18" charset="0"/>
                            </a:rPr>
                            <m:t>𝟎</m:t>
                          </m:r>
                        </m:e>
                      </m:d>
                      <m:sSubSup>
                        <m:sSubSupPr>
                          <m:ctrlPr>
                            <a:rPr lang="en-US" sz="3600" b="0" i="1" smtClean="0">
                              <a:solidFill>
                                <a:schemeClr val="bg1"/>
                              </a:solidFill>
                              <a:latin typeface="Cambria Math" panose="02040503050406030204" pitchFamily="18" charset="0"/>
                            </a:rPr>
                          </m:ctrlPr>
                        </m:sSubSupPr>
                        <m:e>
                          <m:f>
                            <m:fPr>
                              <m:ctrlPr>
                                <a:rPr lang="en-US" sz="3600" i="1" smtClean="0">
                                  <a:solidFill>
                                    <a:schemeClr val="bg1"/>
                                  </a:solidFill>
                                  <a:latin typeface="Cambria Math" panose="02040503050406030204" pitchFamily="18" charset="0"/>
                                </a:rPr>
                              </m:ctrlPr>
                            </m:fPr>
                            <m:num>
                              <m:r>
                                <a:rPr lang="en-US" sz="3600" b="0" i="1" smtClean="0">
                                  <a:solidFill>
                                    <a:schemeClr val="bg1"/>
                                  </a:solidFill>
                                  <a:latin typeface="Cambria Math" panose="02040503050406030204" pitchFamily="18" charset="0"/>
                                </a:rPr>
                                <m:t>1</m:t>
                              </m:r>
                            </m:num>
                            <m:den>
                              <m:r>
                                <a:rPr lang="en-US" sz="3600" b="0" i="1" smtClean="0">
                                  <a:solidFill>
                                    <a:schemeClr val="bg1"/>
                                  </a:solidFill>
                                  <a:latin typeface="Cambria Math" panose="02040503050406030204" pitchFamily="18" charset="0"/>
                                </a:rPr>
                                <m:t>𝑛</m:t>
                              </m:r>
                            </m:den>
                          </m:f>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𝐀</m:t>
                              </m:r>
                            </m:e>
                          </m:acc>
                        </m:e>
                        <m:sub>
                          <m:r>
                            <a:rPr lang="en-US" sz="3600" b="0" i="1" smtClean="0">
                              <a:solidFill>
                                <a:schemeClr val="bg1"/>
                              </a:solidFill>
                              <a:latin typeface="Cambria Math" panose="02040503050406030204" pitchFamily="18" charset="0"/>
                            </a:rPr>
                            <m:t>𝑛</m:t>
                          </m:r>
                        </m:sub>
                        <m:sup>
                          <m:r>
                            <a:rPr lang="en-US" sz="3600" b="0" i="1" smtClean="0">
                              <a:solidFill>
                                <a:schemeClr val="bg1"/>
                              </a:solidFill>
                              <a:latin typeface="Cambria Math" panose="02040503050406030204" pitchFamily="18" charset="0"/>
                            </a:rPr>
                            <m:t>−1</m:t>
                          </m:r>
                        </m:sup>
                      </m:sSubSup>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𝐁</m:t>
                              </m:r>
                            </m:e>
                          </m:acc>
                        </m:e>
                        <m:sub>
                          <m:r>
                            <a:rPr lang="en-US" sz="3600" b="0" i="1" smtClean="0">
                              <a:solidFill>
                                <a:schemeClr val="bg1"/>
                              </a:solidFill>
                              <a:latin typeface="Cambria Math" panose="02040503050406030204" pitchFamily="18" charset="0"/>
                            </a:rPr>
                            <m:t>𝑛</m:t>
                          </m:r>
                        </m:sub>
                      </m:sSub>
                      <m:sSubSup>
                        <m:sSubSupPr>
                          <m:ctrlPr>
                            <a:rPr lang="en-US" sz="3600" b="0" i="1" smtClean="0">
                              <a:solidFill>
                                <a:schemeClr val="bg1"/>
                              </a:solidFill>
                              <a:latin typeface="Cambria Math" panose="02040503050406030204" pitchFamily="18" charset="0"/>
                            </a:rPr>
                          </m:ctrlPr>
                        </m:sSubSupPr>
                        <m:e>
                          <m:acc>
                            <m:accPr>
                              <m:chr m:val="̂"/>
                              <m:ctrlPr>
                                <a:rPr lang="en-US" sz="3600" b="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𝐀</m:t>
                              </m:r>
                            </m:e>
                          </m:acc>
                        </m:e>
                        <m:sub>
                          <m:r>
                            <a:rPr lang="en-US" sz="3600" b="0" i="1" smtClean="0">
                              <a:solidFill>
                                <a:schemeClr val="bg1"/>
                              </a:solidFill>
                              <a:latin typeface="Cambria Math" panose="02040503050406030204" pitchFamily="18" charset="0"/>
                            </a:rPr>
                            <m:t>𝑛</m:t>
                          </m:r>
                        </m:sub>
                        <m:sup>
                          <m:r>
                            <a:rPr lang="en-US" sz="3600" b="0" i="1" smtClean="0">
                              <a:solidFill>
                                <a:schemeClr val="bg1"/>
                              </a:solidFill>
                              <a:latin typeface="Cambria Math" panose="02040503050406030204" pitchFamily="18" charset="0"/>
                            </a:rPr>
                            <m:t>−</m:t>
                          </m:r>
                          <m:r>
                            <a:rPr lang="en-US" sz="3600" b="0" i="1" smtClean="0">
                              <a:solidFill>
                                <a:schemeClr val="bg1"/>
                              </a:solidFill>
                              <a:latin typeface="Cambria Math" panose="02040503050406030204" pitchFamily="18" charset="0"/>
                            </a:rPr>
                            <m:t>𝑇</m:t>
                          </m:r>
                        </m:sup>
                      </m:sSubSup>
                      <m:d>
                        <m:dPr>
                          <m:ctrlPr>
                            <a:rPr lang="en-US" sz="3600" b="0" i="1" smtClean="0">
                              <a:solidFill>
                                <a:schemeClr val="bg1"/>
                              </a:solidFill>
                              <a:latin typeface="Cambria Math" panose="02040503050406030204" pitchFamily="18" charset="0"/>
                            </a:rPr>
                          </m:ctrlPr>
                        </m:dPr>
                        <m:e>
                          <m:f>
                            <m:fPr>
                              <m:type m:val="noBar"/>
                              <m:ctrlPr>
                                <a:rPr lang="en-US" sz="3600" b="0" i="1" smtClean="0">
                                  <a:solidFill>
                                    <a:schemeClr val="bg1"/>
                                  </a:solidFill>
                                  <a:latin typeface="Cambria Math" panose="02040503050406030204" pitchFamily="18" charset="0"/>
                                </a:rPr>
                              </m:ctrlPr>
                            </m:fPr>
                            <m:num>
                              <m:r>
                                <a:rPr lang="en-US" sz="3600" b="0" i="1" smtClean="0">
                                  <a:solidFill>
                                    <a:schemeClr val="bg1"/>
                                  </a:solidFill>
                                  <a:latin typeface="Cambria Math" panose="02040503050406030204" pitchFamily="18" charset="0"/>
                                </a:rPr>
                                <m:t>1</m:t>
                              </m:r>
                            </m:num>
                            <m:den>
                              <m:eqArr>
                                <m:eqArrPr>
                                  <m:ctrlPr>
                                    <a:rPr lang="en-US" sz="3600" b="0" i="1" smtClean="0">
                                      <a:solidFill>
                                        <a:schemeClr val="bg1"/>
                                      </a:solidFill>
                                      <a:latin typeface="Cambria Math" panose="02040503050406030204" pitchFamily="18" charset="0"/>
                                    </a:rPr>
                                  </m:ctrlPr>
                                </m:eqArrPr>
                                <m:e>
                                  <m:r>
                                    <a:rPr lang="en-US" sz="3600" b="0" i="1" smtClean="0">
                                      <a:solidFill>
                                        <a:schemeClr val="bg1"/>
                                      </a:solidFill>
                                      <a:latin typeface="Cambria Math" panose="02040503050406030204" pitchFamily="18" charset="0"/>
                                    </a:rPr>
                                    <m:t>1</m:t>
                                  </m:r>
                                </m:e>
                                <m:e>
                                  <m:r>
                                    <a:rPr lang="en-US" sz="3600" b="0" i="1" smtClean="0">
                                      <a:solidFill>
                                        <a:schemeClr val="bg1"/>
                                      </a:solidFill>
                                      <a:latin typeface="Cambria Math" panose="02040503050406030204" pitchFamily="18" charset="0"/>
                                    </a:rPr>
                                    <m:t>−1</m:t>
                                  </m:r>
                                </m:e>
                                <m:e>
                                  <m:r>
                                    <a:rPr lang="en-US" sz="3600" b="1" i="1" smtClean="0">
                                      <a:solidFill>
                                        <a:schemeClr val="bg1"/>
                                      </a:solidFill>
                                      <a:latin typeface="Cambria Math" panose="02040503050406030204" pitchFamily="18" charset="0"/>
                                    </a:rPr>
                                    <m:t>𝟎</m:t>
                                  </m:r>
                                </m:e>
                                <m:e>
                                  <m:r>
                                    <a:rPr lang="en-US" sz="3600" b="1" i="1" smtClean="0">
                                      <a:solidFill>
                                        <a:schemeClr val="bg1"/>
                                      </a:solidFill>
                                      <a:latin typeface="Cambria Math" panose="02040503050406030204" pitchFamily="18" charset="0"/>
                                    </a:rPr>
                                    <m:t>𝟎</m:t>
                                  </m:r>
                                </m:e>
                                <m:e>
                                  <m:r>
                                    <a:rPr lang="en-US" sz="3600" b="1" i="1" smtClean="0">
                                      <a:solidFill>
                                        <a:schemeClr val="bg1"/>
                                      </a:solidFill>
                                      <a:latin typeface="Cambria Math" panose="02040503050406030204" pitchFamily="18" charset="0"/>
                                    </a:rPr>
                                    <m:t>𝟎</m:t>
                                  </m:r>
                                </m:e>
                              </m:eqArr>
                            </m:den>
                          </m:f>
                        </m:e>
                      </m:d>
                    </m:oMath>
                  </m:oMathPara>
                </a14:m>
                <a:endParaRPr lang="en-US" sz="3600" dirty="0">
                  <a:solidFill>
                    <a:schemeClr val="bg1"/>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547154" y="3201691"/>
                <a:ext cx="11173892" cy="3007555"/>
              </a:xfrm>
              <a:prstGeom prst="rect">
                <a:avLst/>
              </a:prstGeom>
              <a:blipFill>
                <a:blip r:embed="rId4"/>
                <a:stretch>
                  <a:fillRect t="-422" b="-3797"/>
                </a:stretch>
              </a:blipFill>
            </p:spPr>
            <p:txBody>
              <a:bodyPr/>
              <a:lstStyle/>
              <a:p>
                <a:r>
                  <a:rPr lang="en-US">
                    <a:noFill/>
                  </a:rPr>
                  <a:t> </a:t>
                </a:r>
              </a:p>
            </p:txBody>
          </p:sp>
        </mc:Fallback>
      </mc:AlternateContent>
    </p:spTree>
    <p:extLst>
      <p:ext uri="{BB962C8B-B14F-4D97-AF65-F5344CB8AC3E}">
        <p14:creationId xmlns:p14="http://schemas.microsoft.com/office/powerpoint/2010/main" val="40276254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547154" y="3201691"/>
                <a:ext cx="11158952" cy="3007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b="1" i="1" smtClean="0">
                              <a:solidFill>
                                <a:schemeClr val="bg1"/>
                              </a:solidFill>
                              <a:latin typeface="Cambria Math" panose="02040503050406030204" pitchFamily="18" charset="0"/>
                            </a:rPr>
                          </m:ctrlPr>
                        </m:accPr>
                        <m:e>
                          <m:r>
                            <m:rPr>
                              <m:sty m:val="p"/>
                            </m:rPr>
                            <a:rPr lang="en-US" sz="3600" b="0" i="1" smtClean="0">
                              <a:solidFill>
                                <a:schemeClr val="bg1"/>
                              </a:solidFill>
                              <a:latin typeface="Cambria Math" panose="02040503050406030204" pitchFamily="18" charset="0"/>
                            </a:rPr>
                            <m:t>va</m:t>
                          </m:r>
                          <m:r>
                            <m:rPr>
                              <m:sty m:val="p"/>
                            </m:rPr>
                            <a:rPr lang="en-US" sz="3600" b="0" i="1">
                              <a:solidFill>
                                <a:schemeClr val="bg1"/>
                              </a:solidFill>
                              <a:latin typeface="Cambria Math" panose="02040503050406030204" pitchFamily="18" charset="0"/>
                            </a:rPr>
                            <m:t>r</m:t>
                          </m:r>
                        </m:e>
                      </m:acc>
                      <m:d>
                        <m:dPr>
                          <m:ctrlPr>
                            <a:rPr lang="en-US" sz="3600" b="1" i="1" smtClean="0">
                              <a:solidFill>
                                <a:schemeClr val="bg1"/>
                              </a:solidFill>
                              <a:latin typeface="Cambria Math" panose="02040503050406030204" pitchFamily="18" charset="0"/>
                            </a:rPr>
                          </m:ctrlPr>
                        </m:dPr>
                        <m:e>
                          <m:sSub>
                            <m:sSubPr>
                              <m:ctrlPr>
                                <a:rPr lang="en-US" sz="3600" b="1"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𝚫</m:t>
                                  </m:r>
                                </m:e>
                              </m:acc>
                            </m:e>
                            <m:sub>
                              <m:r>
                                <a:rPr lang="en-US" sz="3600" b="0" i="1" smtClean="0">
                                  <a:solidFill>
                                    <a:schemeClr val="bg1"/>
                                  </a:solidFill>
                                  <a:latin typeface="Cambria Math" panose="02040503050406030204" pitchFamily="18" charset="0"/>
                                </a:rPr>
                                <m:t>𝐷𝑅</m:t>
                              </m:r>
                              <m:r>
                                <a:rPr lang="en-US" sz="3600" b="0" i="1" smtClean="0">
                                  <a:solidFill>
                                    <a:schemeClr val="bg1"/>
                                  </a:solidFill>
                                  <a:latin typeface="Cambria Math" panose="02040503050406030204" pitchFamily="18" charset="0"/>
                                </a:rPr>
                                <m:t>, </m:t>
                              </m:r>
                              <m:r>
                                <a:rPr lang="en-US" sz="3600" b="0" i="1" smtClean="0">
                                  <a:solidFill>
                                    <a:schemeClr val="bg1"/>
                                  </a:solidFill>
                                  <a:latin typeface="Cambria Math" panose="02040503050406030204" pitchFamily="18" charset="0"/>
                                </a:rPr>
                                <m:t>𝐴𝑇𝑂</m:t>
                              </m:r>
                            </m:sub>
                          </m:sSub>
                        </m:e>
                      </m:d>
                      <m:r>
                        <a:rPr lang="en-US" sz="3600" b="1" i="1" smtClean="0">
                          <a:solidFill>
                            <a:schemeClr val="bg1"/>
                          </a:solidFill>
                          <a:latin typeface="Cambria Math" panose="02040503050406030204" pitchFamily="18" charset="0"/>
                        </a:rPr>
                        <m:t>=</m:t>
                      </m:r>
                      <m:d>
                        <m:dPr>
                          <m:ctrlPr>
                            <a:rPr lang="en-US" sz="3600" b="1" i="1" smtClean="0">
                              <a:solidFill>
                                <a:schemeClr val="bg1"/>
                              </a:solidFill>
                              <a:latin typeface="Cambria Math" panose="02040503050406030204" pitchFamily="18" charset="0"/>
                            </a:rPr>
                          </m:ctrlPr>
                        </m:dPr>
                        <m:e>
                          <m:r>
                            <a:rPr lang="en-US" sz="3600" b="0" i="1" smtClean="0">
                              <a:solidFill>
                                <a:schemeClr val="bg1"/>
                              </a:solidFill>
                              <a:latin typeface="Cambria Math" panose="02040503050406030204" pitchFamily="18" charset="0"/>
                            </a:rPr>
                            <m:t>1   1 −1</m:t>
                          </m:r>
                          <m:r>
                            <a:rPr lang="en-US" sz="3600" b="1" i="1" smtClean="0">
                              <a:solidFill>
                                <a:schemeClr val="bg1"/>
                              </a:solidFill>
                              <a:latin typeface="Cambria Math" panose="02040503050406030204" pitchFamily="18" charset="0"/>
                            </a:rPr>
                            <m:t>   </m:t>
                          </m:r>
                          <m:r>
                            <a:rPr lang="en-US" sz="3600" b="1" i="1" smtClean="0">
                              <a:solidFill>
                                <a:schemeClr val="bg1"/>
                              </a:solidFill>
                              <a:latin typeface="Cambria Math" panose="02040503050406030204" pitchFamily="18" charset="0"/>
                            </a:rPr>
                            <m:t>𝟎</m:t>
                          </m:r>
                          <m:r>
                            <a:rPr lang="en-US" sz="3600" b="1" i="1" smtClean="0">
                              <a:solidFill>
                                <a:schemeClr val="bg1"/>
                              </a:solidFill>
                              <a:latin typeface="Cambria Math" panose="02040503050406030204" pitchFamily="18" charset="0"/>
                            </a:rPr>
                            <m:t>   </m:t>
                          </m:r>
                          <m:r>
                            <a:rPr lang="en-US" sz="3600" b="1" i="1" smtClean="0">
                              <a:solidFill>
                                <a:schemeClr val="bg1"/>
                              </a:solidFill>
                              <a:latin typeface="Cambria Math" panose="02040503050406030204" pitchFamily="18" charset="0"/>
                            </a:rPr>
                            <m:t>𝟎</m:t>
                          </m:r>
                          <m:r>
                            <a:rPr lang="en-US" sz="3600" b="1" i="1" smtClean="0">
                              <a:solidFill>
                                <a:schemeClr val="bg1"/>
                              </a:solidFill>
                              <a:latin typeface="Cambria Math" panose="02040503050406030204" pitchFamily="18" charset="0"/>
                            </a:rPr>
                            <m:t>   </m:t>
                          </m:r>
                          <m:r>
                            <a:rPr lang="en-US" sz="3600" b="1" i="1" smtClean="0">
                              <a:solidFill>
                                <a:schemeClr val="bg1"/>
                              </a:solidFill>
                              <a:latin typeface="Cambria Math" panose="02040503050406030204" pitchFamily="18" charset="0"/>
                            </a:rPr>
                            <m:t>𝟎</m:t>
                          </m:r>
                        </m:e>
                      </m:d>
                      <m:sSubSup>
                        <m:sSubSupPr>
                          <m:ctrlPr>
                            <a:rPr lang="en-US" sz="3600" b="0" i="1" smtClean="0">
                              <a:solidFill>
                                <a:schemeClr val="tx1">
                                  <a:lumMod val="75000"/>
                                  <a:lumOff val="25000"/>
                                </a:schemeClr>
                              </a:solidFill>
                              <a:latin typeface="Cambria Math" panose="02040503050406030204" pitchFamily="18" charset="0"/>
                            </a:rPr>
                          </m:ctrlPr>
                        </m:sSubSupPr>
                        <m:e>
                          <m:f>
                            <m:fPr>
                              <m:ctrlPr>
                                <a:rPr lang="en-US" sz="3600" i="1" smtClean="0">
                                  <a:solidFill>
                                    <a:schemeClr val="tx1">
                                      <a:lumMod val="75000"/>
                                      <a:lumOff val="25000"/>
                                    </a:schemeClr>
                                  </a:solidFill>
                                  <a:latin typeface="Cambria Math" panose="02040503050406030204" pitchFamily="18" charset="0"/>
                                </a:rPr>
                              </m:ctrlPr>
                            </m:fPr>
                            <m:num>
                              <m:r>
                                <a:rPr lang="en-US" sz="3600" b="0" i="1" smtClean="0">
                                  <a:solidFill>
                                    <a:schemeClr val="tx1">
                                      <a:lumMod val="75000"/>
                                      <a:lumOff val="25000"/>
                                    </a:schemeClr>
                                  </a:solidFill>
                                  <a:latin typeface="Cambria Math" panose="02040503050406030204" pitchFamily="18" charset="0"/>
                                </a:rPr>
                                <m:t>1</m:t>
                              </m:r>
                            </m:num>
                            <m:den>
                              <m:r>
                                <a:rPr lang="en-US" sz="3600" b="0" i="1" smtClean="0">
                                  <a:solidFill>
                                    <a:schemeClr val="tx1">
                                      <a:lumMod val="75000"/>
                                      <a:lumOff val="25000"/>
                                    </a:schemeClr>
                                  </a:solidFill>
                                  <a:latin typeface="Cambria Math" panose="02040503050406030204" pitchFamily="18" charset="0"/>
                                </a:rPr>
                                <m:t>𝑛</m:t>
                              </m:r>
                            </m:den>
                          </m:f>
                          <m:acc>
                            <m:accPr>
                              <m:chr m:val="̂"/>
                              <m:ctrlPr>
                                <a:rPr lang="en-US" sz="3600" b="1" i="1"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𝐀</m:t>
                              </m:r>
                            </m:e>
                          </m:acc>
                        </m:e>
                        <m:sub>
                          <m:r>
                            <a:rPr lang="en-US" sz="3600" b="0" i="1" smtClean="0">
                              <a:solidFill>
                                <a:schemeClr val="tx1">
                                  <a:lumMod val="75000"/>
                                  <a:lumOff val="25000"/>
                                </a:schemeClr>
                              </a:solidFill>
                              <a:latin typeface="Cambria Math" panose="02040503050406030204" pitchFamily="18" charset="0"/>
                            </a:rPr>
                            <m:t>𝑛</m:t>
                          </m:r>
                        </m:sub>
                        <m:sup>
                          <m:r>
                            <a:rPr lang="en-US" sz="3600" b="0" i="1" smtClean="0">
                              <a:solidFill>
                                <a:schemeClr val="tx1">
                                  <a:lumMod val="75000"/>
                                  <a:lumOff val="25000"/>
                                </a:schemeClr>
                              </a:solidFill>
                              <a:latin typeface="Cambria Math" panose="02040503050406030204" pitchFamily="18" charset="0"/>
                            </a:rPr>
                            <m:t>−1</m:t>
                          </m:r>
                        </m:sup>
                      </m:sSubSup>
                      <m:r>
                        <a:rPr lang="en-US" sz="3600" b="0" i="1" smtClean="0">
                          <a:solidFill>
                            <a:schemeClr val="tx1">
                              <a:lumMod val="75000"/>
                              <a:lumOff val="25000"/>
                            </a:schemeClr>
                          </a:solidFill>
                          <a:latin typeface="Cambria Math" panose="02040503050406030204" pitchFamily="18" charset="0"/>
                        </a:rPr>
                        <m:t> </m:t>
                      </m:r>
                      <m:sSub>
                        <m:sSubPr>
                          <m:ctrlPr>
                            <a:rPr lang="en-US" sz="3600" b="0" i="1" smtClean="0">
                              <a:solidFill>
                                <a:schemeClr val="tx1">
                                  <a:lumMod val="75000"/>
                                  <a:lumOff val="25000"/>
                                </a:schemeClr>
                              </a:solidFill>
                              <a:latin typeface="Cambria Math" panose="02040503050406030204" pitchFamily="18" charset="0"/>
                            </a:rPr>
                          </m:ctrlPr>
                        </m:sSubPr>
                        <m:e>
                          <m:acc>
                            <m:accPr>
                              <m:chr m:val="̂"/>
                              <m:ctrlPr>
                                <a:rPr lang="en-US" sz="3600" b="1"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𝐁</m:t>
                              </m:r>
                            </m:e>
                          </m:acc>
                        </m:e>
                        <m:sub>
                          <m:r>
                            <a:rPr lang="en-US" sz="3600" b="0" i="1" smtClean="0">
                              <a:solidFill>
                                <a:schemeClr val="tx1">
                                  <a:lumMod val="75000"/>
                                  <a:lumOff val="25000"/>
                                </a:schemeClr>
                              </a:solidFill>
                              <a:latin typeface="Cambria Math" panose="02040503050406030204" pitchFamily="18" charset="0"/>
                            </a:rPr>
                            <m:t>𝑛</m:t>
                          </m:r>
                        </m:sub>
                      </m:sSub>
                      <m:sSubSup>
                        <m:sSubSupPr>
                          <m:ctrlPr>
                            <a:rPr lang="en-US" sz="3600" b="0" i="1" smtClean="0">
                              <a:solidFill>
                                <a:schemeClr val="tx1">
                                  <a:lumMod val="75000"/>
                                  <a:lumOff val="25000"/>
                                </a:schemeClr>
                              </a:solidFill>
                              <a:latin typeface="Cambria Math" panose="02040503050406030204" pitchFamily="18" charset="0"/>
                            </a:rPr>
                          </m:ctrlPr>
                        </m:sSubSupPr>
                        <m:e>
                          <m:acc>
                            <m:accPr>
                              <m:chr m:val="̂"/>
                              <m:ctrlPr>
                                <a:rPr lang="en-US" sz="3600" b="0"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𝐀</m:t>
                              </m:r>
                            </m:e>
                          </m:acc>
                        </m:e>
                        <m:sub>
                          <m:r>
                            <a:rPr lang="en-US" sz="3600" b="0" i="1" smtClean="0">
                              <a:solidFill>
                                <a:schemeClr val="tx1">
                                  <a:lumMod val="75000"/>
                                  <a:lumOff val="25000"/>
                                </a:schemeClr>
                              </a:solidFill>
                              <a:latin typeface="Cambria Math" panose="02040503050406030204" pitchFamily="18" charset="0"/>
                            </a:rPr>
                            <m:t>𝑛</m:t>
                          </m:r>
                        </m:sub>
                        <m:sup>
                          <m:r>
                            <a:rPr lang="en-US" sz="3600" b="0" i="1" smtClean="0">
                              <a:solidFill>
                                <a:schemeClr val="tx1">
                                  <a:lumMod val="75000"/>
                                  <a:lumOff val="25000"/>
                                </a:schemeClr>
                              </a:solidFill>
                              <a:latin typeface="Cambria Math" panose="02040503050406030204" pitchFamily="18" charset="0"/>
                            </a:rPr>
                            <m:t>−</m:t>
                          </m:r>
                          <m:r>
                            <a:rPr lang="en-US" sz="3600" b="0" i="1" smtClean="0">
                              <a:solidFill>
                                <a:schemeClr val="tx1">
                                  <a:lumMod val="75000"/>
                                  <a:lumOff val="25000"/>
                                </a:schemeClr>
                              </a:solidFill>
                              <a:latin typeface="Cambria Math" panose="02040503050406030204" pitchFamily="18" charset="0"/>
                            </a:rPr>
                            <m:t>𝑇</m:t>
                          </m:r>
                        </m:sup>
                      </m:sSubSup>
                      <m:d>
                        <m:dPr>
                          <m:ctrlPr>
                            <a:rPr lang="en-US" sz="3600" b="0" i="1" smtClean="0">
                              <a:solidFill>
                                <a:schemeClr val="bg1"/>
                              </a:solidFill>
                              <a:latin typeface="Cambria Math" panose="02040503050406030204" pitchFamily="18" charset="0"/>
                            </a:rPr>
                          </m:ctrlPr>
                        </m:dPr>
                        <m:e>
                          <m:f>
                            <m:fPr>
                              <m:type m:val="noBar"/>
                              <m:ctrlPr>
                                <a:rPr lang="en-US" sz="3600" b="0" i="1" smtClean="0">
                                  <a:solidFill>
                                    <a:schemeClr val="bg1"/>
                                  </a:solidFill>
                                  <a:latin typeface="Cambria Math" panose="02040503050406030204" pitchFamily="18" charset="0"/>
                                </a:rPr>
                              </m:ctrlPr>
                            </m:fPr>
                            <m:num>
                              <m:r>
                                <a:rPr lang="en-US" sz="3600" b="0" i="1" smtClean="0">
                                  <a:solidFill>
                                    <a:schemeClr val="bg1"/>
                                  </a:solidFill>
                                  <a:latin typeface="Cambria Math" panose="02040503050406030204" pitchFamily="18" charset="0"/>
                                </a:rPr>
                                <m:t>1</m:t>
                              </m:r>
                            </m:num>
                            <m:den>
                              <m:eqArr>
                                <m:eqArrPr>
                                  <m:ctrlPr>
                                    <a:rPr lang="en-US" sz="3600" b="0" i="1" smtClean="0">
                                      <a:solidFill>
                                        <a:schemeClr val="bg1"/>
                                      </a:solidFill>
                                      <a:latin typeface="Cambria Math" panose="02040503050406030204" pitchFamily="18" charset="0"/>
                                    </a:rPr>
                                  </m:ctrlPr>
                                </m:eqArrPr>
                                <m:e>
                                  <m:r>
                                    <a:rPr lang="en-US" sz="3600" b="0" i="1" smtClean="0">
                                      <a:solidFill>
                                        <a:schemeClr val="bg1"/>
                                      </a:solidFill>
                                      <a:latin typeface="Cambria Math" panose="02040503050406030204" pitchFamily="18" charset="0"/>
                                    </a:rPr>
                                    <m:t>1</m:t>
                                  </m:r>
                                </m:e>
                                <m:e>
                                  <m:r>
                                    <a:rPr lang="en-US" sz="3600" b="0" i="1" smtClean="0">
                                      <a:solidFill>
                                        <a:schemeClr val="bg1"/>
                                      </a:solidFill>
                                      <a:latin typeface="Cambria Math" panose="02040503050406030204" pitchFamily="18" charset="0"/>
                                    </a:rPr>
                                    <m:t>−1</m:t>
                                  </m:r>
                                </m:e>
                                <m:e>
                                  <m:r>
                                    <a:rPr lang="en-US" sz="3600" b="1" i="1" smtClean="0">
                                      <a:solidFill>
                                        <a:schemeClr val="bg1"/>
                                      </a:solidFill>
                                      <a:latin typeface="Cambria Math" panose="02040503050406030204" pitchFamily="18" charset="0"/>
                                    </a:rPr>
                                    <m:t>𝟎</m:t>
                                  </m:r>
                                </m:e>
                                <m:e>
                                  <m:r>
                                    <a:rPr lang="en-US" sz="3600" b="1" i="1" smtClean="0">
                                      <a:solidFill>
                                        <a:schemeClr val="bg1"/>
                                      </a:solidFill>
                                      <a:latin typeface="Cambria Math" panose="02040503050406030204" pitchFamily="18" charset="0"/>
                                    </a:rPr>
                                    <m:t>𝟎</m:t>
                                  </m:r>
                                </m:e>
                                <m:e>
                                  <m:r>
                                    <a:rPr lang="en-US" sz="3600" b="1" i="1" smtClean="0">
                                      <a:solidFill>
                                        <a:schemeClr val="bg1"/>
                                      </a:solidFill>
                                      <a:latin typeface="Cambria Math" panose="02040503050406030204" pitchFamily="18" charset="0"/>
                                    </a:rPr>
                                    <m:t>𝟎</m:t>
                                  </m:r>
                                </m:e>
                              </m:eqArr>
                            </m:den>
                          </m:f>
                        </m:e>
                      </m:d>
                    </m:oMath>
                  </m:oMathPara>
                </a14:m>
                <a:endParaRPr lang="en-US" sz="3600" dirty="0">
                  <a:solidFill>
                    <a:schemeClr val="bg1"/>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547154" y="3201691"/>
                <a:ext cx="11158952" cy="3007555"/>
              </a:xfrm>
              <a:prstGeom prst="rect">
                <a:avLst/>
              </a:prstGeom>
              <a:blipFill>
                <a:blip r:embed="rId4"/>
                <a:stretch>
                  <a:fillRect t="-422" b="-3797"/>
                </a:stretch>
              </a:blipFill>
            </p:spPr>
            <p:txBody>
              <a:bodyPr/>
              <a:lstStyle/>
              <a:p>
                <a:r>
                  <a:rPr lang="en-US">
                    <a:noFill/>
                  </a:rPr>
                  <a:t> </a:t>
                </a:r>
              </a:p>
            </p:txBody>
          </p:sp>
        </mc:Fallback>
      </mc:AlternateContent>
    </p:spTree>
    <p:extLst>
      <p:ext uri="{BB962C8B-B14F-4D97-AF65-F5344CB8AC3E}">
        <p14:creationId xmlns:p14="http://schemas.microsoft.com/office/powerpoint/2010/main" val="32581964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547154" y="3201691"/>
                <a:ext cx="11173892" cy="3007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b="1" i="1">
                              <a:solidFill>
                                <a:schemeClr val="bg1"/>
                              </a:solidFill>
                              <a:latin typeface="Cambria Math" panose="02040503050406030204" pitchFamily="18" charset="0"/>
                            </a:rPr>
                          </m:ctrlPr>
                        </m:accPr>
                        <m:e>
                          <m:r>
                            <m:rPr>
                              <m:sty m:val="p"/>
                            </m:rPr>
                            <a:rPr lang="en-US" sz="3600" i="1">
                              <a:solidFill>
                                <a:schemeClr val="bg1"/>
                              </a:solidFill>
                              <a:latin typeface="Cambria Math" panose="02040503050406030204" pitchFamily="18" charset="0"/>
                            </a:rPr>
                            <m:t>va</m:t>
                          </m:r>
                          <m:r>
                            <m:rPr>
                              <m:sty m:val="p"/>
                            </m:rPr>
                            <a:rPr lang="en-US" sz="3600" i="1">
                              <a:solidFill>
                                <a:schemeClr val="bg1"/>
                              </a:solidFill>
                              <a:latin typeface="Cambria Math" panose="02040503050406030204" pitchFamily="18" charset="0"/>
                            </a:rPr>
                            <m:t>r</m:t>
                          </m:r>
                        </m:e>
                      </m:acc>
                      <m:d>
                        <m:dPr>
                          <m:ctrlPr>
                            <a:rPr lang="en-US" sz="3600" b="1" i="1" smtClean="0">
                              <a:solidFill>
                                <a:schemeClr val="bg1"/>
                              </a:solidFill>
                              <a:latin typeface="Cambria Math" panose="02040503050406030204" pitchFamily="18" charset="0"/>
                            </a:rPr>
                          </m:ctrlPr>
                        </m:dPr>
                        <m:e>
                          <m:sSub>
                            <m:sSubPr>
                              <m:ctrlPr>
                                <a:rPr lang="en-US" sz="3600" b="1"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𝚫</m:t>
                                  </m:r>
                                </m:e>
                              </m:acc>
                            </m:e>
                            <m:sub>
                              <m:r>
                                <a:rPr lang="en-US" sz="3600" b="0" i="1" smtClean="0">
                                  <a:solidFill>
                                    <a:schemeClr val="bg1"/>
                                  </a:solidFill>
                                  <a:latin typeface="Cambria Math" panose="02040503050406030204" pitchFamily="18" charset="0"/>
                                </a:rPr>
                                <m:t>𝐷𝑅</m:t>
                              </m:r>
                              <m:r>
                                <a:rPr lang="en-US" sz="3600" b="0" i="1" smtClean="0">
                                  <a:solidFill>
                                    <a:schemeClr val="bg1"/>
                                  </a:solidFill>
                                  <a:latin typeface="Cambria Math" panose="02040503050406030204" pitchFamily="18" charset="0"/>
                                </a:rPr>
                                <m:t>, </m:t>
                              </m:r>
                              <m:r>
                                <a:rPr lang="en-US" sz="3600" b="0" i="1" smtClean="0">
                                  <a:solidFill>
                                    <a:schemeClr val="bg1"/>
                                  </a:solidFill>
                                  <a:latin typeface="Cambria Math" panose="02040503050406030204" pitchFamily="18" charset="0"/>
                                </a:rPr>
                                <m:t>𝐴𝑇𝑂</m:t>
                              </m:r>
                            </m:sub>
                          </m:sSub>
                        </m:e>
                      </m:d>
                      <m:r>
                        <a:rPr lang="en-US" sz="3600" b="1" i="1" smtClean="0">
                          <a:solidFill>
                            <a:schemeClr val="bg1"/>
                          </a:solidFill>
                          <a:latin typeface="Cambria Math" panose="02040503050406030204" pitchFamily="18" charset="0"/>
                        </a:rPr>
                        <m:t>=</m:t>
                      </m:r>
                      <m:d>
                        <m:dPr>
                          <m:ctrlPr>
                            <a:rPr lang="en-US" sz="3600" b="1" i="1" smtClean="0">
                              <a:solidFill>
                                <a:schemeClr val="tx1">
                                  <a:lumMod val="75000"/>
                                  <a:lumOff val="25000"/>
                                </a:schemeClr>
                              </a:solidFill>
                              <a:latin typeface="Cambria Math" panose="02040503050406030204" pitchFamily="18" charset="0"/>
                            </a:rPr>
                          </m:ctrlPr>
                        </m:dPr>
                        <m:e>
                          <m:r>
                            <a:rPr lang="en-US" sz="3600" b="0" i="1" smtClean="0">
                              <a:solidFill>
                                <a:schemeClr val="tx1">
                                  <a:lumMod val="75000"/>
                                  <a:lumOff val="25000"/>
                                </a:schemeClr>
                              </a:solidFill>
                              <a:latin typeface="Cambria Math" panose="02040503050406030204" pitchFamily="18" charset="0"/>
                            </a:rPr>
                            <m:t>1   1 −1</m:t>
                          </m:r>
                          <m:r>
                            <a:rPr lang="en-US" sz="3600" b="1" i="1" smtClean="0">
                              <a:solidFill>
                                <a:schemeClr val="tx1">
                                  <a:lumMod val="75000"/>
                                  <a:lumOff val="25000"/>
                                </a:schemeClr>
                              </a:solidFill>
                              <a:latin typeface="Cambria Math" panose="02040503050406030204" pitchFamily="18" charset="0"/>
                            </a:rPr>
                            <m:t>   </m:t>
                          </m:r>
                          <m:r>
                            <a:rPr lang="en-US" sz="3600" b="1" i="1" smtClean="0">
                              <a:solidFill>
                                <a:schemeClr val="tx1">
                                  <a:lumMod val="75000"/>
                                  <a:lumOff val="25000"/>
                                </a:schemeClr>
                              </a:solidFill>
                              <a:latin typeface="Cambria Math" panose="02040503050406030204" pitchFamily="18" charset="0"/>
                            </a:rPr>
                            <m:t>𝟎</m:t>
                          </m:r>
                          <m:r>
                            <a:rPr lang="en-US" sz="3600" b="1" i="1" smtClean="0">
                              <a:solidFill>
                                <a:schemeClr val="tx1">
                                  <a:lumMod val="75000"/>
                                  <a:lumOff val="25000"/>
                                </a:schemeClr>
                              </a:solidFill>
                              <a:latin typeface="Cambria Math" panose="02040503050406030204" pitchFamily="18" charset="0"/>
                            </a:rPr>
                            <m:t>   </m:t>
                          </m:r>
                          <m:r>
                            <a:rPr lang="en-US" sz="3600" b="1" i="1" smtClean="0">
                              <a:solidFill>
                                <a:schemeClr val="tx1">
                                  <a:lumMod val="75000"/>
                                  <a:lumOff val="25000"/>
                                </a:schemeClr>
                              </a:solidFill>
                              <a:latin typeface="Cambria Math" panose="02040503050406030204" pitchFamily="18" charset="0"/>
                            </a:rPr>
                            <m:t>𝟎</m:t>
                          </m:r>
                          <m:r>
                            <a:rPr lang="en-US" sz="3600" b="1" i="1" smtClean="0">
                              <a:solidFill>
                                <a:schemeClr val="tx1">
                                  <a:lumMod val="75000"/>
                                  <a:lumOff val="25000"/>
                                </a:schemeClr>
                              </a:solidFill>
                              <a:latin typeface="Cambria Math" panose="02040503050406030204" pitchFamily="18" charset="0"/>
                            </a:rPr>
                            <m:t>   </m:t>
                          </m:r>
                          <m:r>
                            <a:rPr lang="en-US" sz="3600" b="1" i="1" smtClean="0">
                              <a:solidFill>
                                <a:schemeClr val="tx1">
                                  <a:lumMod val="75000"/>
                                  <a:lumOff val="25000"/>
                                </a:schemeClr>
                              </a:solidFill>
                              <a:latin typeface="Cambria Math" panose="02040503050406030204" pitchFamily="18" charset="0"/>
                            </a:rPr>
                            <m:t>𝟎</m:t>
                          </m:r>
                        </m:e>
                      </m:d>
                      <m:sSubSup>
                        <m:sSubSupPr>
                          <m:ctrlPr>
                            <a:rPr lang="en-US" sz="3600" b="0" i="1" smtClean="0">
                              <a:solidFill>
                                <a:schemeClr val="bg1"/>
                              </a:solidFill>
                              <a:latin typeface="Cambria Math" panose="02040503050406030204" pitchFamily="18" charset="0"/>
                            </a:rPr>
                          </m:ctrlPr>
                        </m:sSubSupPr>
                        <m:e>
                          <m:f>
                            <m:fPr>
                              <m:ctrlPr>
                                <a:rPr lang="en-US" sz="3600" i="1" smtClean="0">
                                  <a:solidFill>
                                    <a:schemeClr val="bg1"/>
                                  </a:solidFill>
                                  <a:latin typeface="Cambria Math" panose="02040503050406030204" pitchFamily="18" charset="0"/>
                                </a:rPr>
                              </m:ctrlPr>
                            </m:fPr>
                            <m:num>
                              <m:r>
                                <a:rPr lang="en-US" sz="3600" b="0" i="1" smtClean="0">
                                  <a:solidFill>
                                    <a:schemeClr val="bg1"/>
                                  </a:solidFill>
                                  <a:latin typeface="Cambria Math" panose="02040503050406030204" pitchFamily="18" charset="0"/>
                                </a:rPr>
                                <m:t>1</m:t>
                              </m:r>
                            </m:num>
                            <m:den>
                              <m:r>
                                <a:rPr lang="en-US" sz="3600" b="0" i="1" smtClean="0">
                                  <a:solidFill>
                                    <a:schemeClr val="bg1"/>
                                  </a:solidFill>
                                  <a:latin typeface="Cambria Math" panose="02040503050406030204" pitchFamily="18" charset="0"/>
                                </a:rPr>
                                <m:t>𝑛</m:t>
                              </m:r>
                            </m:den>
                          </m:f>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𝐀</m:t>
                              </m:r>
                            </m:e>
                          </m:acc>
                        </m:e>
                        <m:sub>
                          <m:r>
                            <a:rPr lang="en-US" sz="3600" b="0" i="1" smtClean="0">
                              <a:solidFill>
                                <a:schemeClr val="bg1"/>
                              </a:solidFill>
                              <a:latin typeface="Cambria Math" panose="02040503050406030204" pitchFamily="18" charset="0"/>
                            </a:rPr>
                            <m:t>𝑛</m:t>
                          </m:r>
                        </m:sub>
                        <m:sup>
                          <m:r>
                            <a:rPr lang="en-US" sz="3600" b="0" i="1" smtClean="0">
                              <a:solidFill>
                                <a:schemeClr val="bg1"/>
                              </a:solidFill>
                              <a:latin typeface="Cambria Math" panose="02040503050406030204" pitchFamily="18" charset="0"/>
                            </a:rPr>
                            <m:t>−1</m:t>
                          </m:r>
                        </m:sup>
                      </m:sSubSup>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0"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𝐁</m:t>
                              </m:r>
                            </m:e>
                          </m:acc>
                        </m:e>
                        <m:sub>
                          <m:r>
                            <a:rPr lang="en-US" sz="3600" b="0" i="1" smtClean="0">
                              <a:solidFill>
                                <a:schemeClr val="bg1"/>
                              </a:solidFill>
                              <a:latin typeface="Cambria Math" panose="02040503050406030204" pitchFamily="18" charset="0"/>
                            </a:rPr>
                            <m:t>𝑛</m:t>
                          </m:r>
                        </m:sub>
                      </m:sSub>
                      <m:sSubSup>
                        <m:sSubSupPr>
                          <m:ctrlPr>
                            <a:rPr lang="en-US" sz="3600" b="0" i="1" smtClean="0">
                              <a:solidFill>
                                <a:schemeClr val="bg1"/>
                              </a:solidFill>
                              <a:latin typeface="Cambria Math" panose="02040503050406030204" pitchFamily="18" charset="0"/>
                            </a:rPr>
                          </m:ctrlPr>
                        </m:sSubSupPr>
                        <m:e>
                          <m:acc>
                            <m:accPr>
                              <m:chr m:val="̂"/>
                              <m:ctrlPr>
                                <a:rPr lang="en-US" sz="3600" b="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𝐀</m:t>
                              </m:r>
                            </m:e>
                          </m:acc>
                        </m:e>
                        <m:sub>
                          <m:r>
                            <a:rPr lang="en-US" sz="3600" b="0" i="1" smtClean="0">
                              <a:solidFill>
                                <a:schemeClr val="bg1"/>
                              </a:solidFill>
                              <a:latin typeface="Cambria Math" panose="02040503050406030204" pitchFamily="18" charset="0"/>
                            </a:rPr>
                            <m:t>𝑛</m:t>
                          </m:r>
                        </m:sub>
                        <m:sup>
                          <m:r>
                            <a:rPr lang="en-US" sz="3600" b="0" i="1" smtClean="0">
                              <a:solidFill>
                                <a:schemeClr val="bg1"/>
                              </a:solidFill>
                              <a:latin typeface="Cambria Math" panose="02040503050406030204" pitchFamily="18" charset="0"/>
                            </a:rPr>
                            <m:t>−</m:t>
                          </m:r>
                          <m:r>
                            <a:rPr lang="en-US" sz="3600" b="0" i="1" smtClean="0">
                              <a:solidFill>
                                <a:schemeClr val="bg1"/>
                              </a:solidFill>
                              <a:latin typeface="Cambria Math" panose="02040503050406030204" pitchFamily="18" charset="0"/>
                            </a:rPr>
                            <m:t>𝑇</m:t>
                          </m:r>
                        </m:sup>
                      </m:sSubSup>
                      <m:d>
                        <m:dPr>
                          <m:ctrlPr>
                            <a:rPr lang="en-US" sz="3600" b="0" i="1" smtClean="0">
                              <a:solidFill>
                                <a:schemeClr val="tx1">
                                  <a:lumMod val="75000"/>
                                  <a:lumOff val="25000"/>
                                </a:schemeClr>
                              </a:solidFill>
                              <a:latin typeface="Cambria Math" panose="02040503050406030204" pitchFamily="18" charset="0"/>
                            </a:rPr>
                          </m:ctrlPr>
                        </m:dPr>
                        <m:e>
                          <m:f>
                            <m:fPr>
                              <m:type m:val="noBar"/>
                              <m:ctrlPr>
                                <a:rPr lang="en-US" sz="3600" b="0" i="1" smtClean="0">
                                  <a:solidFill>
                                    <a:schemeClr val="tx1">
                                      <a:lumMod val="75000"/>
                                      <a:lumOff val="25000"/>
                                    </a:schemeClr>
                                  </a:solidFill>
                                  <a:latin typeface="Cambria Math" panose="02040503050406030204" pitchFamily="18" charset="0"/>
                                </a:rPr>
                              </m:ctrlPr>
                            </m:fPr>
                            <m:num>
                              <m:r>
                                <a:rPr lang="en-US" sz="3600" b="0" i="1" smtClean="0">
                                  <a:solidFill>
                                    <a:schemeClr val="tx1">
                                      <a:lumMod val="75000"/>
                                      <a:lumOff val="25000"/>
                                    </a:schemeClr>
                                  </a:solidFill>
                                  <a:latin typeface="Cambria Math" panose="02040503050406030204" pitchFamily="18" charset="0"/>
                                </a:rPr>
                                <m:t>1</m:t>
                              </m:r>
                            </m:num>
                            <m:den>
                              <m:eqArr>
                                <m:eqArrPr>
                                  <m:ctrlPr>
                                    <a:rPr lang="en-US" sz="3600" b="0" i="1" smtClean="0">
                                      <a:solidFill>
                                        <a:schemeClr val="tx1">
                                          <a:lumMod val="75000"/>
                                          <a:lumOff val="25000"/>
                                        </a:schemeClr>
                                      </a:solidFill>
                                      <a:latin typeface="Cambria Math" panose="02040503050406030204" pitchFamily="18" charset="0"/>
                                    </a:rPr>
                                  </m:ctrlPr>
                                </m:eqArrPr>
                                <m:e>
                                  <m:r>
                                    <a:rPr lang="en-US" sz="3600" b="0" i="1" smtClean="0">
                                      <a:solidFill>
                                        <a:schemeClr val="tx1">
                                          <a:lumMod val="75000"/>
                                          <a:lumOff val="25000"/>
                                        </a:schemeClr>
                                      </a:solidFill>
                                      <a:latin typeface="Cambria Math" panose="02040503050406030204" pitchFamily="18" charset="0"/>
                                    </a:rPr>
                                    <m:t>1</m:t>
                                  </m:r>
                                </m:e>
                                <m:e>
                                  <m:r>
                                    <a:rPr lang="en-US" sz="3600" b="0" i="1" smtClean="0">
                                      <a:solidFill>
                                        <a:schemeClr val="tx1">
                                          <a:lumMod val="75000"/>
                                          <a:lumOff val="25000"/>
                                        </a:schemeClr>
                                      </a:solidFill>
                                      <a:latin typeface="Cambria Math" panose="02040503050406030204" pitchFamily="18" charset="0"/>
                                    </a:rPr>
                                    <m:t>−1</m:t>
                                  </m:r>
                                </m:e>
                                <m:e>
                                  <m:r>
                                    <a:rPr lang="en-US" sz="3600" b="1" i="1" smtClean="0">
                                      <a:solidFill>
                                        <a:schemeClr val="tx1">
                                          <a:lumMod val="75000"/>
                                          <a:lumOff val="25000"/>
                                        </a:schemeClr>
                                      </a:solidFill>
                                      <a:latin typeface="Cambria Math" panose="02040503050406030204" pitchFamily="18" charset="0"/>
                                    </a:rPr>
                                    <m:t>𝟎</m:t>
                                  </m:r>
                                </m:e>
                                <m:e>
                                  <m:r>
                                    <a:rPr lang="en-US" sz="3600" b="1" i="1" smtClean="0">
                                      <a:solidFill>
                                        <a:schemeClr val="tx1">
                                          <a:lumMod val="75000"/>
                                          <a:lumOff val="25000"/>
                                        </a:schemeClr>
                                      </a:solidFill>
                                      <a:latin typeface="Cambria Math" panose="02040503050406030204" pitchFamily="18" charset="0"/>
                                    </a:rPr>
                                    <m:t>𝟎</m:t>
                                  </m:r>
                                </m:e>
                                <m:e>
                                  <m:r>
                                    <a:rPr lang="en-US" sz="3600" b="1" i="1" smtClean="0">
                                      <a:solidFill>
                                        <a:schemeClr val="tx1">
                                          <a:lumMod val="75000"/>
                                          <a:lumOff val="25000"/>
                                        </a:schemeClr>
                                      </a:solidFill>
                                      <a:latin typeface="Cambria Math" panose="02040503050406030204" pitchFamily="18" charset="0"/>
                                    </a:rPr>
                                    <m:t>𝟎</m:t>
                                  </m:r>
                                </m:e>
                              </m:eqArr>
                            </m:den>
                          </m:f>
                        </m:e>
                      </m:d>
                    </m:oMath>
                  </m:oMathPara>
                </a14:m>
                <a:endParaRPr lang="en-US" sz="3600" dirty="0">
                  <a:solidFill>
                    <a:schemeClr val="bg1"/>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547154" y="3201691"/>
                <a:ext cx="11173892" cy="3007555"/>
              </a:xfrm>
              <a:prstGeom prst="rect">
                <a:avLst/>
              </a:prstGeom>
              <a:blipFill>
                <a:blip r:embed="rId4"/>
                <a:stretch>
                  <a:fillRect t="-422" b="-3797"/>
                </a:stretch>
              </a:blipFill>
            </p:spPr>
            <p:txBody>
              <a:bodyPr/>
              <a:lstStyle/>
              <a:p>
                <a:r>
                  <a:rPr lang="en-US">
                    <a:noFill/>
                  </a:rPr>
                  <a:t> </a:t>
                </a:r>
              </a:p>
            </p:txBody>
          </p:sp>
        </mc:Fallback>
      </mc:AlternateContent>
    </p:spTree>
    <p:extLst>
      <p:ext uri="{BB962C8B-B14F-4D97-AF65-F5344CB8AC3E}">
        <p14:creationId xmlns:p14="http://schemas.microsoft.com/office/powerpoint/2010/main" val="31746805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7BBAD-FCC7-B743-84DC-15FEA7838C7E}"/>
              </a:ext>
            </a:extLst>
          </p:cNvPr>
          <p:cNvSpPr>
            <a:spLocks noGrp="1"/>
          </p:cNvSpPr>
          <p:nvPr>
            <p:ph type="title"/>
          </p:nvPr>
        </p:nvSpPr>
        <p:spPr/>
        <p:txBody>
          <a:bodyPr/>
          <a:lstStyle/>
          <a:p>
            <a:r>
              <a:rPr lang="en-US" dirty="0"/>
              <a:t>Freedman </a:t>
            </a:r>
            <a:r>
              <a:rPr lang="en-US" sz="6600" b="0" dirty="0">
                <a:solidFill>
                  <a:schemeClr val="accent1"/>
                </a:solidFill>
              </a:rPr>
              <a:t>&amp;</a:t>
            </a:r>
            <a:r>
              <a:rPr lang="en-US" dirty="0"/>
              <a:t> </a:t>
            </a:r>
            <a:r>
              <a:rPr lang="en-US" dirty="0" err="1"/>
              <a:t>Berk</a:t>
            </a:r>
            <a:r>
              <a:rPr lang="en-US" dirty="0">
                <a:solidFill>
                  <a:schemeClr val="accent1"/>
                </a:solidFill>
              </a:rPr>
              <a:t>*</a:t>
            </a:r>
            <a:r>
              <a:rPr lang="en-US" dirty="0"/>
              <a:t> </a:t>
            </a:r>
            <a:br>
              <a:rPr lang="en-US" dirty="0"/>
            </a:br>
            <a:r>
              <a:rPr lang="en-US" sz="9600" dirty="0"/>
              <a:t>Simulation</a:t>
            </a:r>
            <a:endParaRPr lang="en-US" dirty="0"/>
          </a:p>
        </p:txBody>
      </p:sp>
    </p:spTree>
    <p:extLst>
      <p:ext uri="{BB962C8B-B14F-4D97-AF65-F5344CB8AC3E}">
        <p14:creationId xmlns:p14="http://schemas.microsoft.com/office/powerpoint/2010/main" val="29834035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311" y="1573101"/>
            <a:ext cx="577516"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3011" y="2933388"/>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4518" y="3162479"/>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941" y="3186943"/>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0581" y="2933387"/>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3</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028" y="3989271"/>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1525" y="3325750"/>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80759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B1390-5995-7D49-BE89-8C18EF223109}"/>
              </a:ext>
            </a:extLst>
          </p:cNvPr>
          <p:cNvSpPr>
            <a:spLocks noGrp="1"/>
          </p:cNvSpPr>
          <p:nvPr>
            <p:ph type="title"/>
          </p:nvPr>
        </p:nvSpPr>
        <p:spPr/>
        <p:txBody>
          <a:bodyPr/>
          <a:lstStyle/>
          <a:p>
            <a:r>
              <a:rPr lang="en-US" dirty="0"/>
              <a:t>correct-correct</a:t>
            </a:r>
            <a:br>
              <a:rPr lang="en-US" dirty="0"/>
            </a:br>
            <a:r>
              <a:rPr lang="en-US" dirty="0"/>
              <a:t>correct-wrong</a:t>
            </a:r>
            <a:br>
              <a:rPr lang="en-US" dirty="0"/>
            </a:br>
            <a:r>
              <a:rPr lang="en-US" dirty="0"/>
              <a:t>wrong-correct</a:t>
            </a:r>
            <a:br>
              <a:rPr lang="en-US" dirty="0"/>
            </a:br>
            <a:r>
              <a:rPr lang="en-US" dirty="0"/>
              <a:t>wrong-wrong</a:t>
            </a:r>
          </a:p>
        </p:txBody>
      </p:sp>
    </p:spTree>
    <p:extLst>
      <p:ext uri="{BB962C8B-B14F-4D97-AF65-F5344CB8AC3E}">
        <p14:creationId xmlns:p14="http://schemas.microsoft.com/office/powerpoint/2010/main" val="4864802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B1390-5995-7D49-BE89-8C18EF223109}"/>
              </a:ext>
            </a:extLst>
          </p:cNvPr>
          <p:cNvSpPr>
            <a:spLocks noGrp="1"/>
          </p:cNvSpPr>
          <p:nvPr>
            <p:ph type="title"/>
          </p:nvPr>
        </p:nvSpPr>
        <p:spPr/>
        <p:txBody>
          <a:bodyPr/>
          <a:lstStyle/>
          <a:p>
            <a:r>
              <a:rPr lang="en-US" dirty="0">
                <a:solidFill>
                  <a:schemeClr val="accent1"/>
                </a:solidFill>
              </a:rPr>
              <a:t>correct-correct</a:t>
            </a:r>
            <a:br>
              <a:rPr lang="en-US" dirty="0"/>
            </a:br>
            <a:r>
              <a:rPr lang="en-US" dirty="0"/>
              <a:t>correct-wrong</a:t>
            </a:r>
            <a:br>
              <a:rPr lang="en-US" dirty="0"/>
            </a:br>
            <a:r>
              <a:rPr lang="en-US" dirty="0"/>
              <a:t>wrong-correct</a:t>
            </a:r>
            <a:br>
              <a:rPr lang="en-US" dirty="0"/>
            </a:br>
            <a:r>
              <a:rPr lang="en-US" dirty="0"/>
              <a:t>wrong-wrong</a:t>
            </a:r>
          </a:p>
        </p:txBody>
      </p:sp>
    </p:spTree>
    <p:extLst>
      <p:ext uri="{BB962C8B-B14F-4D97-AF65-F5344CB8AC3E}">
        <p14:creationId xmlns:p14="http://schemas.microsoft.com/office/powerpoint/2010/main" val="3846400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7C4C2-BF2F-114B-976D-D73F2A80EEBA}"/>
              </a:ext>
            </a:extLst>
          </p:cNvPr>
          <p:cNvSpPr>
            <a:spLocks noGrp="1"/>
          </p:cNvSpPr>
          <p:nvPr>
            <p:ph type="title"/>
          </p:nvPr>
        </p:nvSpPr>
        <p:spPr/>
        <p:txBody>
          <a:bodyPr/>
          <a:lstStyle/>
          <a:p>
            <a:r>
              <a:rPr lang="en-US" dirty="0"/>
              <a:t>Propensity score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D0D04FA-B094-1949-A36E-CD0363D758CB}"/>
                  </a:ext>
                </a:extLst>
              </p:cNvPr>
              <p:cNvSpPr txBox="1"/>
              <p:nvPr/>
            </p:nvSpPr>
            <p:spPr>
              <a:xfrm>
                <a:off x="2517212" y="2813819"/>
                <a:ext cx="7233775" cy="11541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m:t>
                      </m:r>
                      <m:r>
                        <a:rPr lang="en-US" sz="7500" b="0" i="1" smtClean="0">
                          <a:solidFill>
                            <a:schemeClr val="bg1"/>
                          </a:solidFill>
                          <a:latin typeface="Cambria Math" panose="02040503050406030204" pitchFamily="18" charset="0"/>
                        </a:rPr>
                        <m:t>𝑃</m:t>
                      </m:r>
                      <m:r>
                        <a:rPr lang="en-US" sz="7500" b="0" i="1" smtClean="0">
                          <a:solidFill>
                            <a:schemeClr val="bg1"/>
                          </a:solidFill>
                          <a:latin typeface="Cambria Math" panose="02040503050406030204" pitchFamily="18" charset="0"/>
                        </a:rPr>
                        <m:t>(</m:t>
                      </m:r>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=1|</m:t>
                      </m:r>
                      <m:r>
                        <a:rPr lang="en-US" sz="7500" b="1" i="0" smtClean="0">
                          <a:solidFill>
                            <a:schemeClr val="bg1"/>
                          </a:solidFill>
                          <a:latin typeface="Cambria Math" panose="02040503050406030204" pitchFamily="18" charset="0"/>
                        </a:rPr>
                        <m:t>𝐗</m:t>
                      </m:r>
                      <m:r>
                        <a:rPr lang="en-US" sz="7500" b="0" i="1" smtClean="0">
                          <a:solidFill>
                            <a:schemeClr val="bg1"/>
                          </a:solidFill>
                          <a:latin typeface="Cambria Math" panose="02040503050406030204" pitchFamily="18" charset="0"/>
                        </a:rPr>
                        <m:t>)</m:t>
                      </m:r>
                    </m:oMath>
                  </m:oMathPara>
                </a14:m>
                <a:endParaRPr lang="en-US" sz="7500" b="1" dirty="0"/>
              </a:p>
            </p:txBody>
          </p:sp>
        </mc:Choice>
        <mc:Fallback xmlns="">
          <p:sp>
            <p:nvSpPr>
              <p:cNvPr id="4" name="TextBox 3">
                <a:extLst>
                  <a:ext uri="{FF2B5EF4-FFF2-40B4-BE49-F238E27FC236}">
                    <a16:creationId xmlns:a16="http://schemas.microsoft.com/office/drawing/2014/main" id="{6D0D04FA-B094-1949-A36E-CD0363D758CB}"/>
                  </a:ext>
                </a:extLst>
              </p:cNvPr>
              <p:cNvSpPr txBox="1">
                <a:spLocks noRot="1" noChangeAspect="1" noMove="1" noResize="1" noEditPoints="1" noAdjustHandles="1" noChangeArrowheads="1" noChangeShapeType="1" noTextEdit="1"/>
              </p:cNvSpPr>
              <p:nvPr/>
            </p:nvSpPr>
            <p:spPr>
              <a:xfrm>
                <a:off x="2517212" y="2813819"/>
                <a:ext cx="7233775" cy="1154162"/>
              </a:xfrm>
              <a:prstGeom prst="rect">
                <a:avLst/>
              </a:prstGeom>
              <a:blipFill>
                <a:blip r:embed="rId3"/>
                <a:stretch>
                  <a:fillRect l="-876" t="-1099" r="-3678" b="-34066"/>
                </a:stretch>
              </a:blipFill>
            </p:spPr>
            <p:txBody>
              <a:bodyPr/>
              <a:lstStyle/>
              <a:p>
                <a:r>
                  <a:rPr lang="en-US">
                    <a:noFill/>
                  </a:rPr>
                  <a:t> </a:t>
                </a:r>
              </a:p>
            </p:txBody>
          </p:sp>
        </mc:Fallback>
      </mc:AlternateContent>
    </p:spTree>
    <p:extLst>
      <p:ext uri="{BB962C8B-B14F-4D97-AF65-F5344CB8AC3E}">
        <p14:creationId xmlns:p14="http://schemas.microsoft.com/office/powerpoint/2010/main" val="31830457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B1390-5995-7D49-BE89-8C18EF223109}"/>
              </a:ext>
            </a:extLst>
          </p:cNvPr>
          <p:cNvSpPr>
            <a:spLocks noGrp="1"/>
          </p:cNvSpPr>
          <p:nvPr>
            <p:ph type="title"/>
          </p:nvPr>
        </p:nvSpPr>
        <p:spPr/>
        <p:txBody>
          <a:bodyPr/>
          <a:lstStyle/>
          <a:p>
            <a:r>
              <a:rPr lang="en-US" dirty="0"/>
              <a:t>correct-correct</a:t>
            </a:r>
            <a:br>
              <a:rPr lang="en-US" dirty="0"/>
            </a:br>
            <a:r>
              <a:rPr lang="en-US" dirty="0">
                <a:solidFill>
                  <a:schemeClr val="accent1"/>
                </a:solidFill>
              </a:rPr>
              <a:t>correct-wrong</a:t>
            </a:r>
            <a:br>
              <a:rPr lang="en-US" dirty="0"/>
            </a:br>
            <a:r>
              <a:rPr lang="en-US" dirty="0"/>
              <a:t>wrong-correct</a:t>
            </a:r>
            <a:br>
              <a:rPr lang="en-US" dirty="0"/>
            </a:br>
            <a:r>
              <a:rPr lang="en-US" dirty="0"/>
              <a:t>wrong-wrong</a:t>
            </a:r>
          </a:p>
        </p:txBody>
      </p:sp>
    </p:spTree>
    <p:extLst>
      <p:ext uri="{BB962C8B-B14F-4D97-AF65-F5344CB8AC3E}">
        <p14:creationId xmlns:p14="http://schemas.microsoft.com/office/powerpoint/2010/main" val="4019994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B1390-5995-7D49-BE89-8C18EF223109}"/>
              </a:ext>
            </a:extLst>
          </p:cNvPr>
          <p:cNvSpPr>
            <a:spLocks noGrp="1"/>
          </p:cNvSpPr>
          <p:nvPr>
            <p:ph type="title"/>
          </p:nvPr>
        </p:nvSpPr>
        <p:spPr/>
        <p:txBody>
          <a:bodyPr/>
          <a:lstStyle/>
          <a:p>
            <a:r>
              <a:rPr lang="en-US" dirty="0"/>
              <a:t>correct-correct</a:t>
            </a:r>
            <a:br>
              <a:rPr lang="en-US" dirty="0"/>
            </a:br>
            <a:r>
              <a:rPr lang="en-US" dirty="0"/>
              <a:t>correct-wrong</a:t>
            </a:r>
            <a:br>
              <a:rPr lang="en-US" dirty="0"/>
            </a:br>
            <a:r>
              <a:rPr lang="en-US" dirty="0">
                <a:solidFill>
                  <a:schemeClr val="accent1"/>
                </a:solidFill>
              </a:rPr>
              <a:t>wrong-correct</a:t>
            </a:r>
            <a:br>
              <a:rPr lang="en-US" dirty="0"/>
            </a:br>
            <a:r>
              <a:rPr lang="en-US" dirty="0"/>
              <a:t>wrong-wrong</a:t>
            </a:r>
          </a:p>
        </p:txBody>
      </p:sp>
    </p:spTree>
    <p:extLst>
      <p:ext uri="{BB962C8B-B14F-4D97-AF65-F5344CB8AC3E}">
        <p14:creationId xmlns:p14="http://schemas.microsoft.com/office/powerpoint/2010/main" val="25240495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B1390-5995-7D49-BE89-8C18EF223109}"/>
              </a:ext>
            </a:extLst>
          </p:cNvPr>
          <p:cNvSpPr>
            <a:spLocks noGrp="1"/>
          </p:cNvSpPr>
          <p:nvPr>
            <p:ph type="title"/>
          </p:nvPr>
        </p:nvSpPr>
        <p:spPr/>
        <p:txBody>
          <a:bodyPr/>
          <a:lstStyle/>
          <a:p>
            <a:r>
              <a:rPr lang="en-US" dirty="0"/>
              <a:t>correct-correct</a:t>
            </a:r>
            <a:br>
              <a:rPr lang="en-US" dirty="0"/>
            </a:br>
            <a:r>
              <a:rPr lang="en-US" dirty="0"/>
              <a:t>correct-wrong</a:t>
            </a:r>
            <a:br>
              <a:rPr lang="en-US" dirty="0"/>
            </a:br>
            <a:r>
              <a:rPr lang="en-US" dirty="0"/>
              <a:t>wrong-correct</a:t>
            </a:r>
            <a:br>
              <a:rPr lang="en-US" dirty="0"/>
            </a:br>
            <a:r>
              <a:rPr lang="en-US" dirty="0">
                <a:solidFill>
                  <a:schemeClr val="accent1"/>
                </a:solidFill>
              </a:rPr>
              <a:t>wrong-wrong</a:t>
            </a:r>
          </a:p>
        </p:txBody>
      </p:sp>
      <p:sp>
        <p:nvSpPr>
          <p:cNvPr id="3" name="TextBox 2">
            <a:extLst>
              <a:ext uri="{FF2B5EF4-FFF2-40B4-BE49-F238E27FC236}">
                <a16:creationId xmlns:a16="http://schemas.microsoft.com/office/drawing/2014/main" id="{980C4834-57BB-6B4A-BD38-ACC0E3C28446}"/>
              </a:ext>
            </a:extLst>
          </p:cNvPr>
          <p:cNvSpPr txBox="1"/>
          <p:nvPr/>
        </p:nvSpPr>
        <p:spPr>
          <a:xfrm>
            <a:off x="6577263" y="3136106"/>
            <a:ext cx="2454442" cy="707886"/>
          </a:xfrm>
          <a:prstGeom prst="rect">
            <a:avLst/>
          </a:prstGeom>
          <a:noFill/>
        </p:spPr>
        <p:txBody>
          <a:bodyPr wrap="square" rtlCol="0">
            <a:spAutoFit/>
          </a:bodyPr>
          <a:lstStyle/>
          <a:p>
            <a:r>
              <a:rPr lang="en-US" sz="4000" dirty="0">
                <a:solidFill>
                  <a:schemeClr val="accent1"/>
                </a:solidFill>
              </a:rPr>
              <a:t>extreme</a:t>
            </a:r>
          </a:p>
        </p:txBody>
      </p:sp>
      <p:sp>
        <p:nvSpPr>
          <p:cNvPr id="4" name="TextBox 3">
            <a:extLst>
              <a:ext uri="{FF2B5EF4-FFF2-40B4-BE49-F238E27FC236}">
                <a16:creationId xmlns:a16="http://schemas.microsoft.com/office/drawing/2014/main" id="{A07DF87F-22DB-D34B-B60D-859C471B3D47}"/>
              </a:ext>
            </a:extLst>
          </p:cNvPr>
          <p:cNvSpPr txBox="1"/>
          <p:nvPr/>
        </p:nvSpPr>
        <p:spPr>
          <a:xfrm>
            <a:off x="6577263" y="3854589"/>
            <a:ext cx="2454442" cy="707886"/>
          </a:xfrm>
          <a:prstGeom prst="rect">
            <a:avLst/>
          </a:prstGeom>
          <a:noFill/>
        </p:spPr>
        <p:txBody>
          <a:bodyPr wrap="square" rtlCol="0">
            <a:spAutoFit/>
          </a:bodyPr>
          <a:lstStyle/>
          <a:p>
            <a:r>
              <a:rPr lang="en-US" sz="4000" dirty="0">
                <a:solidFill>
                  <a:schemeClr val="accent1"/>
                </a:solidFill>
              </a:rPr>
              <a:t>moderate</a:t>
            </a:r>
          </a:p>
        </p:txBody>
      </p:sp>
      <p:sp>
        <p:nvSpPr>
          <p:cNvPr id="5" name="TextBox 4">
            <a:extLst>
              <a:ext uri="{FF2B5EF4-FFF2-40B4-BE49-F238E27FC236}">
                <a16:creationId xmlns:a16="http://schemas.microsoft.com/office/drawing/2014/main" id="{142BB452-27D3-FA42-9CE0-9EAF9C6DC0D5}"/>
              </a:ext>
            </a:extLst>
          </p:cNvPr>
          <p:cNvSpPr txBox="1"/>
          <p:nvPr/>
        </p:nvSpPr>
        <p:spPr>
          <a:xfrm>
            <a:off x="6577263" y="4573072"/>
            <a:ext cx="2454442" cy="707886"/>
          </a:xfrm>
          <a:prstGeom prst="rect">
            <a:avLst/>
          </a:prstGeom>
          <a:noFill/>
        </p:spPr>
        <p:txBody>
          <a:bodyPr wrap="square" rtlCol="0">
            <a:spAutoFit/>
          </a:bodyPr>
          <a:lstStyle/>
          <a:p>
            <a:r>
              <a:rPr lang="en-US" sz="4000" dirty="0">
                <a:solidFill>
                  <a:schemeClr val="accent1"/>
                </a:solidFill>
              </a:rPr>
              <a:t>slight</a:t>
            </a:r>
          </a:p>
        </p:txBody>
      </p:sp>
      <p:cxnSp>
        <p:nvCxnSpPr>
          <p:cNvPr id="7" name="Straight Arrow Connector 6">
            <a:extLst>
              <a:ext uri="{FF2B5EF4-FFF2-40B4-BE49-F238E27FC236}">
                <a16:creationId xmlns:a16="http://schemas.microsoft.com/office/drawing/2014/main" id="{CDFCC1EE-3B0B-C04E-9512-935F6F8EBFA2}"/>
              </a:ext>
            </a:extLst>
          </p:cNvPr>
          <p:cNvCxnSpPr/>
          <p:nvPr/>
        </p:nvCxnSpPr>
        <p:spPr>
          <a:xfrm flipV="1">
            <a:off x="5662863" y="3641558"/>
            <a:ext cx="770021" cy="40105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8DE0F19-45BA-9940-A766-99D66351BEAF}"/>
              </a:ext>
            </a:extLst>
          </p:cNvPr>
          <p:cNvCxnSpPr>
            <a:cxnSpLocks/>
            <a:endCxn id="4" idx="1"/>
          </p:cNvCxnSpPr>
          <p:nvPr/>
        </p:nvCxnSpPr>
        <p:spPr>
          <a:xfrm>
            <a:off x="5815263" y="4195012"/>
            <a:ext cx="762000" cy="1352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B949D52-107F-A449-9D51-1F4284444DD3}"/>
              </a:ext>
            </a:extLst>
          </p:cNvPr>
          <p:cNvCxnSpPr>
            <a:cxnSpLocks/>
          </p:cNvCxnSpPr>
          <p:nvPr/>
        </p:nvCxnSpPr>
        <p:spPr>
          <a:xfrm>
            <a:off x="5670884" y="4395539"/>
            <a:ext cx="762000" cy="53147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6492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lumMod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1525" y="3325750"/>
            <a:ext cx="890035" cy="701842"/>
          </a:xfrm>
          <a:prstGeom prst="straightConnector1">
            <a:avLst/>
          </a:prstGeom>
          <a:ln w="76200">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60425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B1390-5995-7D49-BE89-8C18EF223109}"/>
              </a:ext>
            </a:extLst>
          </p:cNvPr>
          <p:cNvSpPr>
            <a:spLocks noGrp="1"/>
          </p:cNvSpPr>
          <p:nvPr>
            <p:ph type="title"/>
          </p:nvPr>
        </p:nvSpPr>
        <p:spPr/>
        <p:txBody>
          <a:bodyPr/>
          <a:lstStyle/>
          <a:p>
            <a:r>
              <a:rPr lang="en-US" dirty="0"/>
              <a:t>bias</a:t>
            </a:r>
            <a:br>
              <a:rPr lang="en-US" dirty="0"/>
            </a:br>
            <a:r>
              <a:rPr lang="en-US" dirty="0"/>
              <a:t>ratio estimated se / true se </a:t>
            </a:r>
            <a:br>
              <a:rPr lang="en-US" dirty="0"/>
            </a:br>
            <a:r>
              <a:rPr lang="en-US" dirty="0"/>
              <a:t>RMSE</a:t>
            </a:r>
            <a:br>
              <a:rPr lang="en-US" dirty="0"/>
            </a:br>
            <a:r>
              <a:rPr lang="en-US" dirty="0"/>
              <a:t>95% coverage</a:t>
            </a:r>
          </a:p>
        </p:txBody>
      </p:sp>
    </p:spTree>
    <p:extLst>
      <p:ext uri="{BB962C8B-B14F-4D97-AF65-F5344CB8AC3E}">
        <p14:creationId xmlns:p14="http://schemas.microsoft.com/office/powerpoint/2010/main" val="34106203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B1390-5995-7D49-BE89-8C18EF223109}"/>
              </a:ext>
            </a:extLst>
          </p:cNvPr>
          <p:cNvSpPr>
            <a:spLocks noGrp="1"/>
          </p:cNvSpPr>
          <p:nvPr>
            <p:ph type="title"/>
          </p:nvPr>
        </p:nvSpPr>
        <p:spPr/>
        <p:txBody>
          <a:bodyPr/>
          <a:lstStyle/>
          <a:p>
            <a:r>
              <a:rPr lang="en-US" dirty="0"/>
              <a:t>bias</a:t>
            </a:r>
            <a:br>
              <a:rPr lang="en-US" dirty="0"/>
            </a:br>
            <a:r>
              <a:rPr lang="en-US" dirty="0">
                <a:solidFill>
                  <a:schemeClr val="accent1"/>
                </a:solidFill>
              </a:rPr>
              <a:t>ratio estimated se / true se </a:t>
            </a:r>
            <a:br>
              <a:rPr lang="en-US" dirty="0"/>
            </a:br>
            <a:r>
              <a:rPr lang="en-US" dirty="0"/>
              <a:t>RMSE</a:t>
            </a:r>
            <a:br>
              <a:rPr lang="en-US" dirty="0"/>
            </a:br>
            <a:r>
              <a:rPr lang="en-US" dirty="0">
                <a:solidFill>
                  <a:schemeClr val="accent1"/>
                </a:solidFill>
              </a:rPr>
              <a:t>95% coverage</a:t>
            </a:r>
          </a:p>
        </p:txBody>
      </p:sp>
    </p:spTree>
    <p:extLst>
      <p:ext uri="{BB962C8B-B14F-4D97-AF65-F5344CB8AC3E}">
        <p14:creationId xmlns:p14="http://schemas.microsoft.com/office/powerpoint/2010/main" val="221953926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545A66-DCE4-3A4A-B73A-113E2179C09F}"/>
              </a:ext>
            </a:extLst>
          </p:cNvPr>
          <p:cNvPicPr>
            <a:picLocks/>
          </p:cNvPicPr>
          <p:nvPr/>
        </p:nvPicPr>
        <p:blipFill>
          <a:blip r:embed="rId3"/>
          <a:stretch>
            <a:fillRect/>
          </a:stretch>
        </p:blipFill>
        <p:spPr>
          <a:xfrm>
            <a:off x="896112" y="118872"/>
            <a:ext cx="10396728" cy="6099048"/>
          </a:xfrm>
          <a:prstGeom prst="rect">
            <a:avLst/>
          </a:prstGeom>
        </p:spPr>
      </p:pic>
      <p:sp>
        <p:nvSpPr>
          <p:cNvPr id="3" name="Rectangle 2">
            <a:extLst>
              <a:ext uri="{FF2B5EF4-FFF2-40B4-BE49-F238E27FC236}">
                <a16:creationId xmlns:a16="http://schemas.microsoft.com/office/drawing/2014/main" id="{BF0BE45F-DC7F-0A4D-8D98-4448C47EE565}"/>
              </a:ext>
            </a:extLst>
          </p:cNvPr>
          <p:cNvSpPr/>
          <p:nvPr/>
        </p:nvSpPr>
        <p:spPr>
          <a:xfrm>
            <a:off x="8235593" y="5474187"/>
            <a:ext cx="3057247" cy="584775"/>
          </a:xfrm>
          <a:prstGeom prst="rect">
            <a:avLst/>
          </a:prstGeom>
        </p:spPr>
        <p:txBody>
          <a:bodyPr wrap="none">
            <a:spAutoFit/>
          </a:bodyPr>
          <a:lstStyle/>
          <a:p>
            <a:r>
              <a:rPr lang="en-US" sz="3200" b="1" dirty="0">
                <a:latin typeface="Franklin Gothic Heavy" panose="020B0603020102020204" pitchFamily="34" charset="0"/>
              </a:rPr>
              <a:t>correct-correct</a:t>
            </a:r>
          </a:p>
        </p:txBody>
      </p:sp>
    </p:spTree>
    <p:extLst>
      <p:ext uri="{BB962C8B-B14F-4D97-AF65-F5344CB8AC3E}">
        <p14:creationId xmlns:p14="http://schemas.microsoft.com/office/powerpoint/2010/main" val="20139643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16A927-EFAE-654A-998D-128151496B26}"/>
              </a:ext>
            </a:extLst>
          </p:cNvPr>
          <p:cNvPicPr>
            <a:picLocks/>
          </p:cNvPicPr>
          <p:nvPr/>
        </p:nvPicPr>
        <p:blipFill>
          <a:blip r:embed="rId2"/>
          <a:stretch>
            <a:fillRect/>
          </a:stretch>
        </p:blipFill>
        <p:spPr>
          <a:xfrm>
            <a:off x="896112" y="118872"/>
            <a:ext cx="10396728" cy="6099048"/>
          </a:xfrm>
          <a:prstGeom prst="rect">
            <a:avLst/>
          </a:prstGeom>
        </p:spPr>
      </p:pic>
      <p:sp>
        <p:nvSpPr>
          <p:cNvPr id="3" name="Rectangle 2">
            <a:extLst>
              <a:ext uri="{FF2B5EF4-FFF2-40B4-BE49-F238E27FC236}">
                <a16:creationId xmlns:a16="http://schemas.microsoft.com/office/drawing/2014/main" id="{2F3E94AD-1E9B-9747-91FC-33044534E9BF}"/>
              </a:ext>
            </a:extLst>
          </p:cNvPr>
          <p:cNvSpPr/>
          <p:nvPr/>
        </p:nvSpPr>
        <p:spPr>
          <a:xfrm>
            <a:off x="8235593" y="5474187"/>
            <a:ext cx="3057247" cy="584775"/>
          </a:xfrm>
          <a:prstGeom prst="rect">
            <a:avLst/>
          </a:prstGeom>
        </p:spPr>
        <p:txBody>
          <a:bodyPr wrap="none">
            <a:spAutoFit/>
          </a:bodyPr>
          <a:lstStyle/>
          <a:p>
            <a:r>
              <a:rPr lang="en-US" sz="3200" b="1" dirty="0">
                <a:latin typeface="Franklin Gothic Heavy" panose="020B0603020102020204" pitchFamily="34" charset="0"/>
              </a:rPr>
              <a:t>correct-correct</a:t>
            </a:r>
          </a:p>
        </p:txBody>
      </p:sp>
    </p:spTree>
    <p:extLst>
      <p:ext uri="{BB962C8B-B14F-4D97-AF65-F5344CB8AC3E}">
        <p14:creationId xmlns:p14="http://schemas.microsoft.com/office/powerpoint/2010/main" val="29933504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B534F0-AA98-8349-B162-615D2C5E0F7B}"/>
              </a:ext>
            </a:extLst>
          </p:cNvPr>
          <p:cNvPicPr>
            <a:picLocks/>
          </p:cNvPicPr>
          <p:nvPr/>
        </p:nvPicPr>
        <p:blipFill>
          <a:blip r:embed="rId2"/>
          <a:stretch>
            <a:fillRect/>
          </a:stretch>
        </p:blipFill>
        <p:spPr>
          <a:xfrm>
            <a:off x="896112" y="118872"/>
            <a:ext cx="10396728" cy="6099048"/>
          </a:xfrm>
          <a:prstGeom prst="rect">
            <a:avLst/>
          </a:prstGeom>
        </p:spPr>
      </p:pic>
      <p:sp>
        <p:nvSpPr>
          <p:cNvPr id="3" name="Rectangle 2">
            <a:extLst>
              <a:ext uri="{FF2B5EF4-FFF2-40B4-BE49-F238E27FC236}">
                <a16:creationId xmlns:a16="http://schemas.microsoft.com/office/drawing/2014/main" id="{58A6D28D-56D0-FD45-AD8F-1C57246DEF75}"/>
              </a:ext>
            </a:extLst>
          </p:cNvPr>
          <p:cNvSpPr/>
          <p:nvPr/>
        </p:nvSpPr>
        <p:spPr>
          <a:xfrm>
            <a:off x="8235593" y="5474187"/>
            <a:ext cx="2856872" cy="584775"/>
          </a:xfrm>
          <a:prstGeom prst="rect">
            <a:avLst/>
          </a:prstGeom>
        </p:spPr>
        <p:txBody>
          <a:bodyPr wrap="none">
            <a:spAutoFit/>
          </a:bodyPr>
          <a:lstStyle/>
          <a:p>
            <a:r>
              <a:rPr lang="en-US" sz="3200" b="1" dirty="0">
                <a:latin typeface="Franklin Gothic Heavy" panose="020B0603020102020204" pitchFamily="34" charset="0"/>
              </a:rPr>
              <a:t>correct-wrong</a:t>
            </a:r>
          </a:p>
        </p:txBody>
      </p:sp>
      <p:sp>
        <p:nvSpPr>
          <p:cNvPr id="4" name="TextBox 3">
            <a:extLst>
              <a:ext uri="{FF2B5EF4-FFF2-40B4-BE49-F238E27FC236}">
                <a16:creationId xmlns:a16="http://schemas.microsoft.com/office/drawing/2014/main" id="{6D40A007-FC3F-6247-962B-6491EC726522}"/>
              </a:ext>
            </a:extLst>
          </p:cNvPr>
          <p:cNvSpPr txBox="1"/>
          <p:nvPr/>
        </p:nvSpPr>
        <p:spPr>
          <a:xfrm>
            <a:off x="8491693" y="5179327"/>
            <a:ext cx="951565" cy="461665"/>
          </a:xfrm>
          <a:prstGeom prst="rect">
            <a:avLst/>
          </a:prstGeom>
          <a:noFill/>
        </p:spPr>
        <p:txBody>
          <a:bodyPr wrap="square" rtlCol="0">
            <a:spAutoFit/>
          </a:bodyPr>
          <a:lstStyle/>
          <a:p>
            <a:pPr algn="ctr"/>
            <a:r>
              <a:rPr lang="en-US" sz="2400" b="1" dirty="0">
                <a:latin typeface="Franklin Gothic Heavy" panose="020B0603020102020204" pitchFamily="34" charset="0"/>
              </a:rPr>
              <a:t>PS</a:t>
            </a:r>
          </a:p>
        </p:txBody>
      </p:sp>
      <p:sp>
        <p:nvSpPr>
          <p:cNvPr id="5" name="TextBox 4">
            <a:extLst>
              <a:ext uri="{FF2B5EF4-FFF2-40B4-BE49-F238E27FC236}">
                <a16:creationId xmlns:a16="http://schemas.microsoft.com/office/drawing/2014/main" id="{B228471A-00CF-0242-B5C9-0234526605AC}"/>
              </a:ext>
            </a:extLst>
          </p:cNvPr>
          <p:cNvSpPr txBox="1"/>
          <p:nvPr/>
        </p:nvSpPr>
        <p:spPr>
          <a:xfrm>
            <a:off x="9443258" y="5179327"/>
            <a:ext cx="1649207" cy="461665"/>
          </a:xfrm>
          <a:prstGeom prst="rect">
            <a:avLst/>
          </a:prstGeom>
          <a:noFill/>
        </p:spPr>
        <p:txBody>
          <a:bodyPr wrap="square" rtlCol="0">
            <a:spAutoFit/>
          </a:bodyPr>
          <a:lstStyle/>
          <a:p>
            <a:pPr algn="ctr"/>
            <a:r>
              <a:rPr lang="en-US" sz="2400" b="1" dirty="0">
                <a:latin typeface="Franklin Gothic Heavy" panose="020B0603020102020204" pitchFamily="34" charset="0"/>
              </a:rPr>
              <a:t>outcome</a:t>
            </a:r>
          </a:p>
        </p:txBody>
      </p:sp>
    </p:spTree>
    <p:extLst>
      <p:ext uri="{BB962C8B-B14F-4D97-AF65-F5344CB8AC3E}">
        <p14:creationId xmlns:p14="http://schemas.microsoft.com/office/powerpoint/2010/main" val="11032690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741140-EF3B-C44C-9CB0-5C414A64F192}"/>
              </a:ext>
            </a:extLst>
          </p:cNvPr>
          <p:cNvPicPr>
            <a:picLocks/>
          </p:cNvPicPr>
          <p:nvPr/>
        </p:nvPicPr>
        <p:blipFill>
          <a:blip r:embed="rId2"/>
          <a:stretch>
            <a:fillRect/>
          </a:stretch>
        </p:blipFill>
        <p:spPr>
          <a:xfrm>
            <a:off x="896112" y="118872"/>
            <a:ext cx="10396728" cy="6099048"/>
          </a:xfrm>
          <a:prstGeom prst="rect">
            <a:avLst/>
          </a:prstGeom>
        </p:spPr>
      </p:pic>
      <p:sp>
        <p:nvSpPr>
          <p:cNvPr id="3" name="Rectangle 2">
            <a:extLst>
              <a:ext uri="{FF2B5EF4-FFF2-40B4-BE49-F238E27FC236}">
                <a16:creationId xmlns:a16="http://schemas.microsoft.com/office/drawing/2014/main" id="{22137158-D57B-8B42-916D-D14E1DA9EF63}"/>
              </a:ext>
            </a:extLst>
          </p:cNvPr>
          <p:cNvSpPr/>
          <p:nvPr/>
        </p:nvSpPr>
        <p:spPr>
          <a:xfrm>
            <a:off x="8235593" y="5474187"/>
            <a:ext cx="2856872" cy="584775"/>
          </a:xfrm>
          <a:prstGeom prst="rect">
            <a:avLst/>
          </a:prstGeom>
        </p:spPr>
        <p:txBody>
          <a:bodyPr wrap="none">
            <a:spAutoFit/>
          </a:bodyPr>
          <a:lstStyle/>
          <a:p>
            <a:r>
              <a:rPr lang="en-US" sz="3200" b="1" dirty="0">
                <a:latin typeface="Franklin Gothic Heavy" panose="020B0603020102020204" pitchFamily="34" charset="0"/>
              </a:rPr>
              <a:t>correct-wrong</a:t>
            </a:r>
          </a:p>
        </p:txBody>
      </p:sp>
      <p:sp>
        <p:nvSpPr>
          <p:cNvPr id="4" name="TextBox 3">
            <a:extLst>
              <a:ext uri="{FF2B5EF4-FFF2-40B4-BE49-F238E27FC236}">
                <a16:creationId xmlns:a16="http://schemas.microsoft.com/office/drawing/2014/main" id="{8C8245A6-0124-564F-9DF8-AB172E30B0BF}"/>
              </a:ext>
            </a:extLst>
          </p:cNvPr>
          <p:cNvSpPr txBox="1"/>
          <p:nvPr/>
        </p:nvSpPr>
        <p:spPr>
          <a:xfrm>
            <a:off x="8491693" y="5179327"/>
            <a:ext cx="951565" cy="461665"/>
          </a:xfrm>
          <a:prstGeom prst="rect">
            <a:avLst/>
          </a:prstGeom>
          <a:noFill/>
        </p:spPr>
        <p:txBody>
          <a:bodyPr wrap="square" rtlCol="0">
            <a:spAutoFit/>
          </a:bodyPr>
          <a:lstStyle/>
          <a:p>
            <a:pPr algn="ctr"/>
            <a:r>
              <a:rPr lang="en-US" sz="2400" b="1" dirty="0">
                <a:latin typeface="Franklin Gothic Heavy" panose="020B0603020102020204" pitchFamily="34" charset="0"/>
              </a:rPr>
              <a:t>PS</a:t>
            </a:r>
          </a:p>
        </p:txBody>
      </p:sp>
      <p:sp>
        <p:nvSpPr>
          <p:cNvPr id="5" name="TextBox 4">
            <a:extLst>
              <a:ext uri="{FF2B5EF4-FFF2-40B4-BE49-F238E27FC236}">
                <a16:creationId xmlns:a16="http://schemas.microsoft.com/office/drawing/2014/main" id="{CF556C6F-4683-C840-AE30-15E371E86E41}"/>
              </a:ext>
            </a:extLst>
          </p:cNvPr>
          <p:cNvSpPr txBox="1"/>
          <p:nvPr/>
        </p:nvSpPr>
        <p:spPr>
          <a:xfrm>
            <a:off x="9443258" y="5179327"/>
            <a:ext cx="1649207" cy="461665"/>
          </a:xfrm>
          <a:prstGeom prst="rect">
            <a:avLst/>
          </a:prstGeom>
          <a:noFill/>
        </p:spPr>
        <p:txBody>
          <a:bodyPr wrap="square" rtlCol="0">
            <a:spAutoFit/>
          </a:bodyPr>
          <a:lstStyle/>
          <a:p>
            <a:pPr algn="ctr"/>
            <a:r>
              <a:rPr lang="en-US" sz="2400" b="1" dirty="0">
                <a:latin typeface="Franklin Gothic Heavy" panose="020B0603020102020204" pitchFamily="34" charset="0"/>
              </a:rPr>
              <a:t>outcome</a:t>
            </a:r>
          </a:p>
        </p:txBody>
      </p:sp>
    </p:spTree>
    <p:extLst>
      <p:ext uri="{BB962C8B-B14F-4D97-AF65-F5344CB8AC3E}">
        <p14:creationId xmlns:p14="http://schemas.microsoft.com/office/powerpoint/2010/main" val="4134960577"/>
      </p:ext>
    </p:extLst>
  </p:cSld>
  <p:clrMapOvr>
    <a:masterClrMapping/>
  </p:clrMapOvr>
</p:sld>
</file>

<file path=ppt/theme/theme1.xml><?xml version="1.0" encoding="utf-8"?>
<a:theme xmlns:a="http://schemas.openxmlformats.org/drawingml/2006/main" name="Office Theme">
  <a:themeElements>
    <a:clrScheme name="Custom 11">
      <a:dk1>
        <a:srgbClr val="000000"/>
      </a:dk1>
      <a:lt1>
        <a:srgbClr val="FFFFFF"/>
      </a:lt1>
      <a:dk2>
        <a:srgbClr val="44546A"/>
      </a:dk2>
      <a:lt2>
        <a:srgbClr val="E7E6E6"/>
      </a:lt2>
      <a:accent1>
        <a:srgbClr val="92CF4F"/>
      </a:accent1>
      <a:accent2>
        <a:srgbClr val="EAEAEA"/>
      </a:accent2>
      <a:accent3>
        <a:srgbClr val="5E5E5E"/>
      </a:accent3>
      <a:accent4>
        <a:srgbClr val="01AFEF"/>
      </a:accent4>
      <a:accent5>
        <a:srgbClr val="A1DAF5"/>
      </a:accent5>
      <a:accent6>
        <a:srgbClr val="7378D7"/>
      </a:accent6>
      <a:hlink>
        <a:srgbClr val="92CF4F"/>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11725</TotalTime>
  <Words>4254</Words>
  <Application>Microsoft Macintosh PowerPoint</Application>
  <PresentationFormat>Widescreen</PresentationFormat>
  <Paragraphs>589</Paragraphs>
  <Slides>131</Slides>
  <Notes>87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131</vt:i4>
      </vt:variant>
    </vt:vector>
  </HeadingPairs>
  <TitlesOfParts>
    <vt:vector size="141" baseType="lpstr">
      <vt:lpstr>ＭＳ Ｐゴシック</vt:lpstr>
      <vt:lpstr>Arial</vt:lpstr>
      <vt:lpstr>Calibri</vt:lpstr>
      <vt:lpstr>Cambria Math</vt:lpstr>
      <vt:lpstr>Franklin Gothic Heavy</vt:lpstr>
      <vt:lpstr>Franklin Gothic Medium</vt:lpstr>
      <vt:lpstr>Monaco</vt:lpstr>
      <vt:lpstr>Times New Roman</vt:lpstr>
      <vt:lpstr>Wingdings</vt:lpstr>
      <vt:lpstr>Office Theme</vt:lpstr>
      <vt:lpstr>Improving Modern Techniques of Causal Inference: Finite Sample Performance of ATM and ATO Doubly Robust Estimators, Variance Estimation for ATO Estimators, and Contextualized Tipping Point Sensitivity Analyses for Unmeasured Confounding</vt:lpstr>
      <vt:lpstr>Thank you!</vt:lpstr>
      <vt:lpstr>PowerPoint Presentation</vt:lpstr>
      <vt:lpstr>Background</vt:lpstr>
      <vt:lpstr>Observational Studies</vt:lpstr>
      <vt:lpstr>PowerPoint Presentation</vt:lpstr>
      <vt:lpstr>Estimate treatment effect</vt:lpstr>
      <vt:lpstr>PowerPoint Presentation</vt:lpstr>
      <vt:lpstr>Propensity score</vt:lpstr>
      <vt:lpstr>Propensity score</vt:lpstr>
      <vt:lpstr>Estimate treatment effect</vt:lpstr>
      <vt:lpstr>Estimate treatment effect</vt:lpstr>
      <vt:lpstr>Doubly robust estimator</vt:lpstr>
      <vt:lpstr>Weighting</vt:lpstr>
      <vt:lpstr>Exploring finite-sample bias in propensity score weighting choices</vt:lpstr>
      <vt:lpstr>PowerPoint Presentation</vt:lpstr>
      <vt:lpstr>Doubly robust estimators</vt:lpstr>
      <vt:lpstr>Doubly robust estimators</vt:lpstr>
      <vt:lpstr>Propensity score weighting method</vt:lpstr>
      <vt:lpstr>Fit a misspecified model</vt:lpstr>
      <vt:lpstr>Average treatment effect</vt:lpstr>
      <vt:lpstr>Average treatment effect</vt:lpstr>
      <vt:lpstr>Average treatment effect</vt:lpstr>
      <vt:lpstr>PowerPoint Presentation</vt:lpstr>
      <vt:lpstr>PowerPoint Presentation</vt:lpstr>
      <vt:lpstr>PowerPoint Presentation</vt:lpstr>
      <vt:lpstr>Average treatment effect among the evenly matchable</vt:lpstr>
      <vt:lpstr>PowerPoint Presentation</vt:lpstr>
      <vt:lpstr>Average treatment effect among the overlap population</vt:lpstr>
      <vt:lpstr>PowerPoint Presentation</vt:lpstr>
      <vt:lpstr>PowerPoint Presentation</vt:lpstr>
      <vt:lpstr>PowerPoint Presentation</vt:lpstr>
      <vt:lpstr>PowerPoint Presentation</vt:lpstr>
      <vt:lpstr>Freedman &amp; Berk  Simulation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Standard errors</vt:lpstr>
      <vt:lpstr>PowerPoint Presentation</vt:lpstr>
      <vt:lpstr>PowerPoint Presentation</vt:lpstr>
      <vt:lpstr>PowerPoint Presentation</vt:lpstr>
      <vt:lpstr>PowerPoint Presentation</vt:lpstr>
      <vt:lpstr>Recap</vt:lpstr>
      <vt:lpstr>Q&amp;A</vt:lpstr>
      <vt:lpstr>Doubly robust and large sample variance estimator for overlap weights</vt:lpstr>
      <vt:lpstr>Derive doubly robust estimator for ATO   Derive large sample variance for the ATO  Simulate to compare to conventional methods</vt:lpstr>
      <vt:lpstr>We want to use a propensity score model and also adjust the outcome model</vt:lpstr>
      <vt:lpstr>How to</vt:lpstr>
      <vt:lpstr>How to</vt:lpstr>
      <vt:lpstr>Williamson 2013</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estimator</vt:lpstr>
      <vt:lpstr>M-Estimation</vt:lpstr>
      <vt:lpstr>Sandwich estimator</vt:lpstr>
      <vt:lpstr>Sandwich estimator</vt:lpstr>
      <vt:lpstr>Sandwich estimator</vt:lpstr>
      <vt:lpstr>Sandwich estimator</vt:lpstr>
      <vt:lpstr>ATO DR estimator</vt:lpstr>
      <vt:lpstr>ATO DR estimator</vt:lpstr>
      <vt:lpstr>ATO DR estimator</vt:lpstr>
      <vt:lpstr>ATO DR estimator</vt:lpstr>
      <vt:lpstr>Freedman &amp; Berk*  Simulation</vt:lpstr>
      <vt:lpstr>PowerPoint Presentation</vt:lpstr>
      <vt:lpstr>correct-correct correct-wrong wrong-correct wrong-wrong</vt:lpstr>
      <vt:lpstr>correct-correct correct-wrong wrong-correct wrong-wrong</vt:lpstr>
      <vt:lpstr>correct-correct correct-wrong wrong-correct wrong-wrong</vt:lpstr>
      <vt:lpstr>correct-correct correct-wrong wrong-correct wrong-wrong</vt:lpstr>
      <vt:lpstr>correct-correct correct-wrong wrong-correct wrong-wrong</vt:lpstr>
      <vt:lpstr>PowerPoint Presentation</vt:lpstr>
      <vt:lpstr>bias ratio estimated se / true se  RMSE 95% coverage</vt:lpstr>
      <vt:lpstr>bias ratio estimated se / true se  RMSE 95% coverage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Recap</vt:lpstr>
      <vt:lpstr>Q&amp;A</vt:lpstr>
      <vt:lpstr>Contextualized Tipping Point Sensitivity Analyses for Unmeasured Confounding</vt:lpstr>
      <vt:lpstr>Motivation</vt:lpstr>
      <vt:lpstr>Tipping point analyses</vt:lpstr>
      <vt:lpstr>R package</vt:lpstr>
      <vt:lpstr>Right Heart Catheterization Data</vt:lpstr>
      <vt:lpstr>Right heart catheterization</vt:lpstr>
      <vt:lpstr>Right heart catheterization</vt:lpstr>
      <vt:lpstr>Right heart catheterization</vt:lpstr>
      <vt:lpstr>Right heart catheterization</vt:lpstr>
      <vt:lpstr>Right heart catheterization</vt:lpstr>
      <vt:lpstr>Right heart catheterization</vt:lpstr>
      <vt:lpstr>Right heart catheterization</vt:lpstr>
      <vt:lpstr>Right heart catheterization</vt:lpstr>
      <vt:lpstr>E-value</vt:lpstr>
      <vt:lpstr>Right heart catheterization</vt:lpstr>
      <vt:lpstr>Right heart catheterization</vt:lpstr>
      <vt:lpstr>Adjusted E-value</vt:lpstr>
      <vt:lpstr>Right Heart Catheterization data</vt:lpstr>
      <vt:lpstr>Right Heart Catheterization data</vt:lpstr>
      <vt:lpstr>PowerPoint Presentation</vt:lpstr>
      <vt:lpstr>PowerPoint Presentation</vt:lpstr>
      <vt:lpstr>PowerPoint Presentation</vt:lpstr>
      <vt:lpstr>Recap</vt:lpstr>
      <vt:lpstr>Q&amp;A</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Lucy McGowan</dc:creator>
  <cp:lastModifiedBy>Microsoft Office User</cp:lastModifiedBy>
  <cp:revision>241</cp:revision>
  <cp:lastPrinted>2018-03-08T04:07:47Z</cp:lastPrinted>
  <dcterms:created xsi:type="dcterms:W3CDTF">2017-11-08T23:32:53Z</dcterms:created>
  <dcterms:modified xsi:type="dcterms:W3CDTF">2018-03-11T03:57:01Z</dcterms:modified>
</cp:coreProperties>
</file>